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B17F9C-0B0F-4A11-ADA9-E8BB85254DCF}" v="23" dt="2024-02-02T15:02:47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43EC1E-A3BB-28FB-4FB4-3961D846A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D98CCA-5C4C-1231-45E3-017E889FA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12A6B8-2DB0-00B9-5BA4-2F222492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836F19-8277-E157-40CD-628405012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5B20A0-B95A-D7DC-CB14-70ADB97D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059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425E70-BC32-206B-F5C1-43CF4A70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8D4056-E356-46AF-015D-D7D5CE150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5A51AC-01A2-6A2C-7C9C-61E58F7F9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75A0F15-8F3E-37C4-3E84-8A78B064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E63ED6-664A-FE48-C814-48D9D651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24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F9110B-4087-AB00-2AB8-264896798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1BE66C-73D3-D383-02CD-03D06EBE5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DAD4D9-562A-B373-40E1-1C451CAF0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B33274-E492-CF08-0E71-8971BA74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172FC4-F144-3B02-1146-FD64E76C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354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BF1425-EF1D-A01F-946F-388068A0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C7BE96-DADB-6567-A071-D1506488C4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6BA891C-55B7-CE78-845D-D3729170B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3049B53-6EC1-4418-F7A8-F9DEFD32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839387-F29B-2383-57D9-DA3D9E07A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5ADEEA6-49E7-8789-5BAC-3E4C13D3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71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B6986-A0D7-11A6-8A7D-8E99A7EB1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5C340D-83DF-99A9-1A64-EDC7F4384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168ED30-EEB4-04D3-9AE7-D671F9452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A5E8316-3EF1-E481-04CC-71B61A7E7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2934FC4-8C40-A4B5-8F09-7D9FFC3884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4780D19-3F6B-2136-53D4-2AC6556FF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9920599-C3BE-5565-25AB-9D62B1515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2C21ED-A942-F36F-03E8-C1612163B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631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782997-174C-B09A-E1D3-7B93A6960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C816EC6-0043-003B-127B-5360E08CC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390B3EB-B079-0FFB-CE5F-0998FD4B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A1B397F-A885-A58C-349A-AFD3BD4E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50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98ECC88-ADB1-25FD-EC13-92C1D72D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3247A0F-E595-546F-8B70-B10A9483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987525C-C257-8E07-D18D-1394F8591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78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8144AC-FD60-8637-FE84-BF3B9683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7B4137-B42B-30A8-4BD8-4E558E26E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43B001B-3F8F-6799-FECC-03864193E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E268235-80EA-93D5-CCB2-107402F1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474AB6-C6B0-F1B0-AA8C-A989AC2EF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4CD614-5F92-990E-F990-02E3A3865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901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1A3CA4-EE3B-6A14-0776-0C16EFA16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C6ED4FC-F603-1F41-DE40-D8DE287522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559C7D-1EE5-C1F9-0F40-A57FB389D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782AE41-CB3B-D113-FEC5-E4CD21DC0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FA42D2-785C-F37D-CB38-B9C67A007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999B94E-037C-7062-9D5B-B8639C3E0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912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51F1A7-264C-3259-B17B-02DFE89C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E6BF272-CB0F-EBB5-5D7E-1315658D5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A55090-9401-EFA7-D9E2-583234605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7C269B-CBA3-0E9A-847A-A1853D9B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A7CA09-A955-C4DB-3585-D4F9E965D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818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C9FEE5F-ADB7-6BAD-4F76-6BA997469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BBDEC8-FE0A-4395-7EE2-DB274B332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9863B7-6BD8-9ED3-E6E9-CDEE39CE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2D9183-D17F-91F8-F871-3B31B245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836A4-5289-3100-72C6-87166C3BB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5853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481" y="1121879"/>
            <a:ext cx="9143040" cy="2387771"/>
          </a:xfrm>
        </p:spPr>
        <p:txBody>
          <a:bodyPr anchor="b"/>
          <a:lstStyle>
            <a:lvl1pPr algn="ctr">
              <a:defRPr sz="5443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481" y="3601819"/>
            <a:ext cx="9143040" cy="1656174"/>
          </a:xfrm>
        </p:spPr>
        <p:txBody>
          <a:bodyPr/>
          <a:lstStyle>
            <a:lvl1pPr marL="0" indent="0" algn="ctr">
              <a:buNone/>
              <a:defRPr sz="2177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03618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09488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361" y="1709460"/>
            <a:ext cx="10515839" cy="2852939"/>
          </a:xfrm>
        </p:spPr>
        <p:txBody>
          <a:bodyPr anchor="b"/>
          <a:lstStyle>
            <a:lvl1pPr>
              <a:defRPr sz="5443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361" y="4589763"/>
            <a:ext cx="10515839" cy="1499197"/>
          </a:xfrm>
        </p:spPr>
        <p:txBody>
          <a:bodyPr/>
          <a:lstStyle>
            <a:lvl1pPr marL="0" indent="0">
              <a:buNone/>
              <a:defRPr sz="2177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992668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96641" y="1906761"/>
            <a:ext cx="5111040" cy="43175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2001" y="1906761"/>
            <a:ext cx="5111040" cy="43175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2399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041" y="365798"/>
            <a:ext cx="10515839" cy="132493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041" y="1680657"/>
            <a:ext cx="515903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041" y="2504424"/>
            <a:ext cx="5159039" cy="368534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801" y="1680657"/>
            <a:ext cx="518207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801" y="2504424"/>
            <a:ext cx="5182079" cy="368534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955421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31922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003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011677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84433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554429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01440" y="504053"/>
            <a:ext cx="2601601" cy="572028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96641" y="504053"/>
            <a:ext cx="7620479" cy="572028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35815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AEAEE16-B284-E7F3-0AB2-39FBFB79C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FC9CE1-97C7-A326-6F12-C797A307A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950BB0E-EE53-D037-AB52-EC83DE0BC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BEE9B-E766-423A-B5AA-D8CE40B249FA}" type="datetimeFigureOut">
              <a:rPr lang="it-IT" smtClean="0"/>
              <a:t>02/02/2024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89D1B8-B8E2-2564-4497-0132AD037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ACB328-63D5-D915-4A80-FBAECED28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FB2E9-EE45-470B-BC8C-D728C36666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33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>
            <a:extLst>
              <a:ext uri="{FF2B5EF4-FFF2-40B4-BE49-F238E27FC236}">
                <a16:creationId xmlns:a16="http://schemas.microsoft.com/office/drawing/2014/main" id="{040CB1CE-4B46-5656-DE4D-2D0AA60B1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601" y="1718101"/>
            <a:ext cx="11700480" cy="5139899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360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 sz="1633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9F69276-A164-C732-3D70-FD4D0BEDE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96641" y="504053"/>
            <a:ext cx="10406400" cy="1142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 titolo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8F731B29-12E2-7F05-861B-C3104FE56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96641" y="1906761"/>
            <a:ext cx="10406400" cy="431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24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Fate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  <a:p>
            <a:pPr lvl="4"/>
            <a:r>
              <a:rPr lang="en-GB" altLang="it-IT"/>
              <a:t>Ottavo livello struttura</a:t>
            </a:r>
          </a:p>
          <a:p>
            <a:pPr lvl="4"/>
            <a:r>
              <a:rPr lang="en-GB" altLang="it-IT"/>
              <a:t>Nono livello struttura</a:t>
            </a:r>
          </a:p>
        </p:txBody>
      </p:sp>
      <p:sp>
        <p:nvSpPr>
          <p:cNvPr id="4101" name="AutoShape 4">
            <a:extLst>
              <a:ext uri="{FF2B5EF4-FFF2-40B4-BE49-F238E27FC236}">
                <a16:creationId xmlns:a16="http://schemas.microsoft.com/office/drawing/2014/main" id="{03C9CA3C-81AB-C0E5-CC8B-E6D57690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"/>
            <a:ext cx="218880" cy="832407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 sz="1633"/>
          </a:p>
        </p:txBody>
      </p:sp>
      <p:sp>
        <p:nvSpPr>
          <p:cNvPr id="4102" name="AutoShape 5">
            <a:extLst>
              <a:ext uri="{FF2B5EF4-FFF2-40B4-BE49-F238E27FC236}">
                <a16:creationId xmlns:a16="http://schemas.microsoft.com/office/drawing/2014/main" id="{769004BB-02DD-A26F-33E1-1D25647F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160227"/>
            <a:ext cx="218880" cy="832407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 sz="1633"/>
          </a:p>
        </p:txBody>
      </p:sp>
      <p:sp>
        <p:nvSpPr>
          <p:cNvPr id="4103" name="AutoShape 6">
            <a:extLst>
              <a:ext uri="{FF2B5EF4-FFF2-40B4-BE49-F238E27FC236}">
                <a16:creationId xmlns:a16="http://schemas.microsoft.com/office/drawing/2014/main" id="{CFA1D2A8-FCD4-B37A-1F8F-B8071CFBE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059952"/>
            <a:ext cx="218880" cy="832407"/>
          </a:xfrm>
          <a:prstGeom prst="roundRect">
            <a:avLst>
              <a:gd name="adj" fmla="val 875"/>
            </a:avLst>
          </a:prstGeom>
          <a:solidFill>
            <a:srgbClr val="125C8D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 sz="1633"/>
          </a:p>
        </p:txBody>
      </p:sp>
    </p:spTree>
    <p:extLst>
      <p:ext uri="{BB962C8B-B14F-4D97-AF65-F5344CB8AC3E}">
        <p14:creationId xmlns:p14="http://schemas.microsoft.com/office/powerpoint/2010/main" val="821844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 kern="1200">
          <a:solidFill>
            <a:srgbClr val="333333"/>
          </a:solidFill>
          <a:latin typeface="+mj-lt"/>
          <a:ea typeface="Arial Unicode MS" panose="020B0604020202020204" pitchFamily="34" charset="-128"/>
          <a:cs typeface="+mj-cs"/>
        </a:defRPr>
      </a:lvl1pPr>
      <a:lvl2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2pPr>
      <a:lvl3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3pPr>
      <a:lvl4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4pPr>
      <a:lvl5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ea typeface="Arial Unicode MS" panose="020B0604020202020204" pitchFamily="34" charset="-128"/>
          <a:cs typeface="Arial Unicode MS" charset="0"/>
        </a:defRPr>
      </a:lvl5pPr>
      <a:lvl6pPr marL="2281245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77" b="1">
          <a:solidFill>
            <a:srgbClr val="333333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11079" indent="-311079" algn="l" defTabSz="407571" rtl="0" eaLnBrk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anose="02020603050405020304" pitchFamily="18" charset="0"/>
        <a:defRPr sz="2177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1pPr>
      <a:lvl2pPr marL="674004" indent="-259232" algn="l" defTabSz="407571" rtl="0" eaLnBrk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anose="02020603050405020304" pitchFamily="18" charset="0"/>
        <a:defRPr sz="2540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2pPr>
      <a:lvl3pPr marL="1036930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anose="02020603050405020304" pitchFamily="18" charset="0"/>
        <a:defRPr sz="2177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3pPr>
      <a:lvl4pPr marL="145170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4pPr>
      <a:lvl5pPr marL="1866473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Arial Unicode MS" panose="020B0604020202020204" pitchFamily="34" charset="-128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7BA061-F8F1-7137-AC5A-E6C132366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7B81C79-D64A-C1CD-6D61-BCE8D2F83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 descr="Immagine che contiene testo, Carattere, diagramma, schermata&#10;&#10;Descrizione generata automaticamente">
            <a:extLst>
              <a:ext uri="{FF2B5EF4-FFF2-40B4-BE49-F238E27FC236}">
                <a16:creationId xmlns:a16="http://schemas.microsoft.com/office/drawing/2014/main" id="{43486EF6-4C84-20BD-9BB2-F7BB2844D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90" y="0"/>
            <a:ext cx="9912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82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BE76B5-DFB5-3421-0513-8E90A866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D63330BF-FEC9-A40E-B7E6-4223A35A60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24" y="-44052"/>
            <a:ext cx="8921489" cy="6902052"/>
          </a:xfrm>
        </p:spPr>
      </p:pic>
    </p:spTree>
    <p:extLst>
      <p:ext uri="{BB962C8B-B14F-4D97-AF65-F5344CB8AC3E}">
        <p14:creationId xmlns:p14="http://schemas.microsoft.com/office/powerpoint/2010/main" val="166998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F86FD459-17E1-2D29-4119-574E46AA0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953" y="-1"/>
            <a:ext cx="8864549" cy="6858001"/>
          </a:xfrm>
        </p:spPr>
      </p:pic>
    </p:spTree>
    <p:extLst>
      <p:ext uri="{BB962C8B-B14F-4D97-AF65-F5344CB8AC3E}">
        <p14:creationId xmlns:p14="http://schemas.microsoft.com/office/powerpoint/2010/main" val="52870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E80EE048-8F8B-0F8A-45EB-165C0029B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774" y="-32616"/>
            <a:ext cx="8888895" cy="6890616"/>
          </a:xfrm>
        </p:spPr>
      </p:pic>
    </p:spTree>
    <p:extLst>
      <p:ext uri="{BB962C8B-B14F-4D97-AF65-F5344CB8AC3E}">
        <p14:creationId xmlns:p14="http://schemas.microsoft.com/office/powerpoint/2010/main" val="76594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4DDE58FE-CA1D-D8C0-10EB-EDCD41A90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42" y="-12432"/>
            <a:ext cx="8862857" cy="6870432"/>
          </a:xfrm>
        </p:spPr>
      </p:pic>
    </p:spTree>
    <p:extLst>
      <p:ext uri="{BB962C8B-B14F-4D97-AF65-F5344CB8AC3E}">
        <p14:creationId xmlns:p14="http://schemas.microsoft.com/office/powerpoint/2010/main" val="4125763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849E584B-7120-24BD-FB36-F6B801D6F7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47" y="49207"/>
            <a:ext cx="8783343" cy="6808793"/>
          </a:xfrm>
        </p:spPr>
      </p:pic>
    </p:spTree>
    <p:extLst>
      <p:ext uri="{BB962C8B-B14F-4D97-AF65-F5344CB8AC3E}">
        <p14:creationId xmlns:p14="http://schemas.microsoft.com/office/powerpoint/2010/main" val="296406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schermata, Carattere, diagramma&#10;&#10;Descrizione generata automaticamente">
            <a:extLst>
              <a:ext uri="{FF2B5EF4-FFF2-40B4-BE49-F238E27FC236}">
                <a16:creationId xmlns:a16="http://schemas.microsoft.com/office/drawing/2014/main" id="{369D2655-46FC-49A5-E8F4-A4BBA4194A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42" y="0"/>
            <a:ext cx="8862857" cy="6870432"/>
          </a:xfrm>
        </p:spPr>
      </p:pic>
    </p:spTree>
    <p:extLst>
      <p:ext uri="{BB962C8B-B14F-4D97-AF65-F5344CB8AC3E}">
        <p14:creationId xmlns:p14="http://schemas.microsoft.com/office/powerpoint/2010/main" val="3991109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EF30D2A1-2408-33FE-4B30-2A5B073A3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108" y="8115"/>
            <a:ext cx="8836353" cy="6849886"/>
          </a:xfrm>
        </p:spPr>
      </p:pic>
    </p:spTree>
    <p:extLst>
      <p:ext uri="{BB962C8B-B14F-4D97-AF65-F5344CB8AC3E}">
        <p14:creationId xmlns:p14="http://schemas.microsoft.com/office/powerpoint/2010/main" val="923013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schermata, diagramma&#10;&#10;Descrizione generata automaticamente">
            <a:extLst>
              <a:ext uri="{FF2B5EF4-FFF2-40B4-BE49-F238E27FC236}">
                <a16:creationId xmlns:a16="http://schemas.microsoft.com/office/drawing/2014/main" id="{E8666FDB-80BA-A9B1-90BD-9B592FA75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87" y="-21640"/>
            <a:ext cx="8874736" cy="687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1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Carattere, diagramma, schermata&#10;&#10;Descrizione generata automaticamente">
            <a:extLst>
              <a:ext uri="{FF2B5EF4-FFF2-40B4-BE49-F238E27FC236}">
                <a16:creationId xmlns:a16="http://schemas.microsoft.com/office/drawing/2014/main" id="{46E1C722-954E-88A1-6133-5687590F3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55" y="-28636"/>
            <a:ext cx="8863014" cy="751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78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A1AE37-9E12-B771-8304-94F525696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443" y="499133"/>
            <a:ext cx="10164418" cy="605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37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asellaDiTesto 1">
            <a:extLst>
              <a:ext uri="{FF2B5EF4-FFF2-40B4-BE49-F238E27FC236}">
                <a16:creationId xmlns:a16="http://schemas.microsoft.com/office/drawing/2014/main" id="{4DDA3A86-3443-7249-F827-0A35D19BF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910" y="423405"/>
            <a:ext cx="7969797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540" dirty="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Repertorio delle classificazioni</a:t>
            </a: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2540" dirty="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rPr>
              <a:t>la valutazione-autovalutazione</a:t>
            </a:r>
          </a:p>
        </p:txBody>
      </p:sp>
      <p:sp>
        <p:nvSpPr>
          <p:cNvPr id="13315" name="Rectangle 23">
            <a:extLst>
              <a:ext uri="{FF2B5EF4-FFF2-40B4-BE49-F238E27FC236}">
                <a16:creationId xmlns:a16="http://schemas.microsoft.com/office/drawing/2014/main" id="{19556E42-F59D-4BA9-7195-2301E38A6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1" y="35572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633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16" name="Rectangle 24">
            <a:extLst>
              <a:ext uri="{FF2B5EF4-FFF2-40B4-BE49-F238E27FC236}">
                <a16:creationId xmlns:a16="http://schemas.microsoft.com/office/drawing/2014/main" id="{C6C9A2E2-45DA-DB52-25D7-7703A4408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0" y="613148"/>
            <a:ext cx="223138" cy="2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endParaRPr lang="it-IT" altLang="it-IT" sz="1633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graphicFrame>
        <p:nvGraphicFramePr>
          <p:cNvPr id="13317" name="Oggetto 29">
            <a:extLst>
              <a:ext uri="{FF2B5EF4-FFF2-40B4-BE49-F238E27FC236}">
                <a16:creationId xmlns:a16="http://schemas.microsoft.com/office/drawing/2014/main" id="{B858001F-0CD0-2A7F-8B4D-4EA786DCF2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747" y="2394973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66792" imgH="466792" progId="CDraw">
                  <p:embed/>
                </p:oleObj>
              </mc:Choice>
              <mc:Fallback>
                <p:oleObj r:id="rId2" imgW="466792" imgH="466792" progId="CDraw">
                  <p:embed/>
                  <p:pic>
                    <p:nvPicPr>
                      <p:cNvPr id="13317" name="Oggetto 29">
                        <a:extLst>
                          <a:ext uri="{FF2B5EF4-FFF2-40B4-BE49-F238E27FC236}">
                            <a16:creationId xmlns:a16="http://schemas.microsoft.com/office/drawing/2014/main" id="{B858001F-0CD0-2A7F-8B4D-4EA786DCF2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747" y="2394973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ggetto 30">
            <a:extLst>
              <a:ext uri="{FF2B5EF4-FFF2-40B4-BE49-F238E27FC236}">
                <a16:creationId xmlns:a16="http://schemas.microsoft.com/office/drawing/2014/main" id="{BE1FFB12-2DF3-C26A-6452-B4867964F0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747" y="3116488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65825" imgH="272219" progId="CDraw">
                  <p:embed/>
                </p:oleObj>
              </mc:Choice>
              <mc:Fallback>
                <p:oleObj r:id="rId4" imgW="265825" imgH="272219" progId="CDraw">
                  <p:embed/>
                  <p:pic>
                    <p:nvPicPr>
                      <p:cNvPr id="13318" name="Oggetto 30">
                        <a:extLst>
                          <a:ext uri="{FF2B5EF4-FFF2-40B4-BE49-F238E27FC236}">
                            <a16:creationId xmlns:a16="http://schemas.microsoft.com/office/drawing/2014/main" id="{BE1FFB12-2DF3-C26A-6452-B4867964F0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747" y="3116488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ggetto 31">
            <a:extLst>
              <a:ext uri="{FF2B5EF4-FFF2-40B4-BE49-F238E27FC236}">
                <a16:creationId xmlns:a16="http://schemas.microsoft.com/office/drawing/2014/main" id="{CE52DF12-4832-D42F-C9F3-9A5C2380A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747" y="3859606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66738" imgH="272219" progId="CDraw">
                  <p:embed/>
                </p:oleObj>
              </mc:Choice>
              <mc:Fallback>
                <p:oleObj r:id="rId6" imgW="266738" imgH="272219" progId="CDraw">
                  <p:embed/>
                  <p:pic>
                    <p:nvPicPr>
                      <p:cNvPr id="13319" name="Oggetto 31">
                        <a:extLst>
                          <a:ext uri="{FF2B5EF4-FFF2-40B4-BE49-F238E27FC236}">
                            <a16:creationId xmlns:a16="http://schemas.microsoft.com/office/drawing/2014/main" id="{CE52DF12-4832-D42F-C9F3-9A5C2380A1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747" y="3859606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ggetto 32">
            <a:extLst>
              <a:ext uri="{FF2B5EF4-FFF2-40B4-BE49-F238E27FC236}">
                <a16:creationId xmlns:a16="http://schemas.microsoft.com/office/drawing/2014/main" id="{EB1EC3E7-478D-EFC8-4608-12C6322102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747" y="4602724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60858" imgH="457200" progId="CDraw">
                  <p:embed/>
                </p:oleObj>
              </mc:Choice>
              <mc:Fallback>
                <p:oleObj r:id="rId8" imgW="460858" imgH="457200" progId="CDraw">
                  <p:embed/>
                  <p:pic>
                    <p:nvPicPr>
                      <p:cNvPr id="13320" name="Oggetto 32">
                        <a:extLst>
                          <a:ext uri="{FF2B5EF4-FFF2-40B4-BE49-F238E27FC236}">
                            <a16:creationId xmlns:a16="http://schemas.microsoft.com/office/drawing/2014/main" id="{EB1EC3E7-478D-EFC8-4608-12C6322102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747" y="4602724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ggetto 33">
            <a:extLst>
              <a:ext uri="{FF2B5EF4-FFF2-40B4-BE49-F238E27FC236}">
                <a16:creationId xmlns:a16="http://schemas.microsoft.com/office/drawing/2014/main" id="{3E9265EC-B24D-82FB-CFFF-6B7936F318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747" y="5345842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77700" imgH="295970" progId="CDraw">
                  <p:embed/>
                </p:oleObj>
              </mc:Choice>
              <mc:Fallback>
                <p:oleObj r:id="rId10" imgW="277700" imgH="295970" progId="CDraw">
                  <p:embed/>
                  <p:pic>
                    <p:nvPicPr>
                      <p:cNvPr id="13321" name="Oggetto 33">
                        <a:extLst>
                          <a:ext uri="{FF2B5EF4-FFF2-40B4-BE49-F238E27FC236}">
                            <a16:creationId xmlns:a16="http://schemas.microsoft.com/office/drawing/2014/main" id="{3E9265EC-B24D-82FB-CFFF-6B7936F318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747" y="5345842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32">
            <a:extLst>
              <a:ext uri="{FF2B5EF4-FFF2-40B4-BE49-F238E27FC236}">
                <a16:creationId xmlns:a16="http://schemas.microsoft.com/office/drawing/2014/main" id="{18975200-F8DE-FF07-F9C4-1F49DE6A5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96" y="2365737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633">
              <a:solidFill>
                <a:srgbClr val="FFFFFF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23" name="Rectangle 33">
            <a:extLst>
              <a:ext uri="{FF2B5EF4-FFF2-40B4-BE49-F238E27FC236}">
                <a16:creationId xmlns:a16="http://schemas.microsoft.com/office/drawing/2014/main" id="{C6AEE7FB-1DE0-3614-F6FD-AE9877B3CBD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175910" y="2508480"/>
            <a:ext cx="4051145" cy="67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endParaRPr lang="it-IT" altLang="it-IT" sz="726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Variabili quantitative</a:t>
            </a:r>
            <a:endParaRPr lang="it-IT" altLang="it-IT" sz="726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633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24" name="Rectangle 34">
            <a:extLst>
              <a:ext uri="{FF2B5EF4-FFF2-40B4-BE49-F238E27FC236}">
                <a16:creationId xmlns:a16="http://schemas.microsoft.com/office/drawing/2014/main" id="{B2DF02F6-6DEA-D4B2-B02F-5C82238DC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547" y="3524857"/>
            <a:ext cx="4012261" cy="427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Apprezzamento del differente ruolo delle variabili nel problema</a:t>
            </a:r>
            <a:endParaRPr lang="it-IT" altLang="it-IT" sz="726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  <a:endParaRPr lang="it-IT" altLang="it-IT" sz="1633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25" name="Rectangle 35">
            <a:extLst>
              <a:ext uri="{FF2B5EF4-FFF2-40B4-BE49-F238E27FC236}">
                <a16:creationId xmlns:a16="http://schemas.microsoft.com/office/drawing/2014/main" id="{7081DEEB-5C56-A8A4-A69B-856242D11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10" y="4261420"/>
            <a:ext cx="3855284" cy="51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Dettagliata descrizione delle variabili</a:t>
            </a:r>
            <a:endParaRPr lang="it-IT" altLang="it-IT" sz="726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633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26" name="Rectangle 36">
            <a:extLst>
              <a:ext uri="{FF2B5EF4-FFF2-40B4-BE49-F238E27FC236}">
                <a16:creationId xmlns:a16="http://schemas.microsoft.com/office/drawing/2014/main" id="{5132CD74-FECA-486D-11F8-A4BF09196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547" y="4991577"/>
            <a:ext cx="3032958" cy="51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Problema con variabili e costanti</a:t>
            </a:r>
            <a:endParaRPr lang="it-IT" altLang="it-IT" sz="726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633">
              <a:solidFill>
                <a:srgbClr val="000000"/>
              </a:solidFill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13327" name="Rettangolo 39">
            <a:extLst>
              <a:ext uri="{FF2B5EF4-FFF2-40B4-BE49-F238E27FC236}">
                <a16:creationId xmlns:a16="http://schemas.microsoft.com/office/drawing/2014/main" id="{78CA1DD7-A888-538D-00BD-5575E67E2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09" y="5782208"/>
            <a:ext cx="1303562" cy="25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0757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89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rPr>
              <a:t>Soluzione corretta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sellaDiTesto 1">
            <a:extLst>
              <a:ext uri="{FF2B5EF4-FFF2-40B4-BE49-F238E27FC236}">
                <a16:creationId xmlns:a16="http://schemas.microsoft.com/office/drawing/2014/main" id="{28B7CF8A-EBF0-2749-F0A4-D3B01A5CD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910" y="423405"/>
            <a:ext cx="7969797" cy="126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altLang="it-IT" sz="2540" dirty="0">
                <a:latin typeface="Gill Sans MT" panose="020B0502020104020203" pitchFamily="34" charset="0"/>
              </a:rPr>
              <a:t>Repertorio delle classificazioni</a:t>
            </a:r>
          </a:p>
          <a:p>
            <a:r>
              <a:rPr lang="it-IT" altLang="it-IT" sz="2540" dirty="0">
                <a:latin typeface="Gill Sans MT" panose="020B0502020104020203" pitchFamily="34" charset="0"/>
              </a:rPr>
              <a:t>la valutazione-autovalutazione</a:t>
            </a:r>
          </a:p>
          <a:p>
            <a:endParaRPr lang="it-IT" altLang="it-IT" sz="2540" dirty="0">
              <a:latin typeface="Gill Sans MT" panose="020B0502020104020203" pitchFamily="34" charset="0"/>
            </a:endParaRPr>
          </a:p>
        </p:txBody>
      </p:sp>
      <p:sp>
        <p:nvSpPr>
          <p:cNvPr id="14339" name="Rectangle 23">
            <a:extLst>
              <a:ext uri="{FF2B5EF4-FFF2-40B4-BE49-F238E27FC236}">
                <a16:creationId xmlns:a16="http://schemas.microsoft.com/office/drawing/2014/main" id="{6902B103-8E8B-BD3A-9016-797A4AB49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1" y="35572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 altLang="it-IT" sz="1633"/>
          </a:p>
        </p:txBody>
      </p:sp>
      <p:sp>
        <p:nvSpPr>
          <p:cNvPr id="14340" name="Rectangle 24">
            <a:extLst>
              <a:ext uri="{FF2B5EF4-FFF2-40B4-BE49-F238E27FC236}">
                <a16:creationId xmlns:a16="http://schemas.microsoft.com/office/drawing/2014/main" id="{0D618139-BD9A-BE6C-C5A8-494F9C00A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0" y="613148"/>
            <a:ext cx="223138" cy="2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 </a:t>
            </a:r>
            <a:endParaRPr lang="it-IT" altLang="it-IT" sz="1633"/>
          </a:p>
        </p:txBody>
      </p:sp>
      <p:sp>
        <p:nvSpPr>
          <p:cNvPr id="14341" name="Rectangle 32">
            <a:extLst>
              <a:ext uri="{FF2B5EF4-FFF2-40B4-BE49-F238E27FC236}">
                <a16:creationId xmlns:a16="http://schemas.microsoft.com/office/drawing/2014/main" id="{AD49B4A3-F743-EE68-A39C-452C42C44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6296" y="2366457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 altLang="it-IT" sz="1633"/>
          </a:p>
        </p:txBody>
      </p:sp>
      <p:graphicFrame>
        <p:nvGraphicFramePr>
          <p:cNvPr id="14342" name="Oggetto 51">
            <a:extLst>
              <a:ext uri="{FF2B5EF4-FFF2-40B4-BE49-F238E27FC236}">
                <a16:creationId xmlns:a16="http://schemas.microsoft.com/office/drawing/2014/main" id="{41F423DD-9732-F50A-81F4-098818AB42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5910" y="2544748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77700" imgH="295970" progId="CDraw">
                  <p:embed/>
                </p:oleObj>
              </mc:Choice>
              <mc:Fallback>
                <p:oleObj r:id="rId2" imgW="277700" imgH="295970" progId="CDraw">
                  <p:embed/>
                  <p:pic>
                    <p:nvPicPr>
                      <p:cNvPr id="14342" name="Oggetto 51">
                        <a:extLst>
                          <a:ext uri="{FF2B5EF4-FFF2-40B4-BE49-F238E27FC236}">
                            <a16:creationId xmlns:a16="http://schemas.microsoft.com/office/drawing/2014/main" id="{41F423DD-9732-F50A-81F4-098818AB42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910" y="2544748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ggetto 52">
            <a:extLst>
              <a:ext uri="{FF2B5EF4-FFF2-40B4-BE49-F238E27FC236}">
                <a16:creationId xmlns:a16="http://schemas.microsoft.com/office/drawing/2014/main" id="{25C4B0C9-825E-38F1-2243-465B7A021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5910" y="3287866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70916" imgH="469087" progId="CDraw">
                  <p:embed/>
                </p:oleObj>
              </mc:Choice>
              <mc:Fallback>
                <p:oleObj r:id="rId4" imgW="470916" imgH="469087" progId="CDraw">
                  <p:embed/>
                  <p:pic>
                    <p:nvPicPr>
                      <p:cNvPr id="14343" name="Oggetto 52">
                        <a:extLst>
                          <a:ext uri="{FF2B5EF4-FFF2-40B4-BE49-F238E27FC236}">
                            <a16:creationId xmlns:a16="http://schemas.microsoft.com/office/drawing/2014/main" id="{25C4B0C9-825E-38F1-2243-465B7A021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910" y="3287866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ggetto 53">
            <a:extLst>
              <a:ext uri="{FF2B5EF4-FFF2-40B4-BE49-F238E27FC236}">
                <a16:creationId xmlns:a16="http://schemas.microsoft.com/office/drawing/2014/main" id="{A12D03B6-1F77-D227-B384-BDC904B19E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5910" y="3905691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70392" imgH="274046" progId="CDraw">
                  <p:embed/>
                </p:oleObj>
              </mc:Choice>
              <mc:Fallback>
                <p:oleObj r:id="rId6" imgW="270392" imgH="274046" progId="CDraw">
                  <p:embed/>
                  <p:pic>
                    <p:nvPicPr>
                      <p:cNvPr id="14344" name="Oggetto 53">
                        <a:extLst>
                          <a:ext uri="{FF2B5EF4-FFF2-40B4-BE49-F238E27FC236}">
                            <a16:creationId xmlns:a16="http://schemas.microsoft.com/office/drawing/2014/main" id="{A12D03B6-1F77-D227-B384-BDC904B19E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910" y="3905691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ggetto 54">
            <a:extLst>
              <a:ext uri="{FF2B5EF4-FFF2-40B4-BE49-F238E27FC236}">
                <a16:creationId xmlns:a16="http://schemas.microsoft.com/office/drawing/2014/main" id="{9E76EC31-305A-EB84-7FCB-4D3EF27FA0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3354" y="4730898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58114" imgH="464515" progId="CDraw">
                  <p:embed/>
                </p:oleObj>
              </mc:Choice>
              <mc:Fallback>
                <p:oleObj r:id="rId8" imgW="458114" imgH="464515" progId="CDraw">
                  <p:embed/>
                  <p:pic>
                    <p:nvPicPr>
                      <p:cNvPr id="14345" name="Oggetto 54">
                        <a:extLst>
                          <a:ext uri="{FF2B5EF4-FFF2-40B4-BE49-F238E27FC236}">
                            <a16:creationId xmlns:a16="http://schemas.microsoft.com/office/drawing/2014/main" id="{9E76EC31-305A-EB84-7FCB-4D3EF27FA0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3354" y="4730898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ggetto 55">
            <a:extLst>
              <a:ext uri="{FF2B5EF4-FFF2-40B4-BE49-F238E27FC236}">
                <a16:creationId xmlns:a16="http://schemas.microsoft.com/office/drawing/2014/main" id="{9F055F97-35C9-8D09-62FC-513D388FA6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5910" y="5517220"/>
          <a:ext cx="328354" cy="32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72219" imgH="279527" progId="CDraw">
                  <p:embed/>
                </p:oleObj>
              </mc:Choice>
              <mc:Fallback>
                <p:oleObj r:id="rId10" imgW="272219" imgH="279527" progId="CDraw">
                  <p:embed/>
                  <p:pic>
                    <p:nvPicPr>
                      <p:cNvPr id="14346" name="Oggetto 55">
                        <a:extLst>
                          <a:ext uri="{FF2B5EF4-FFF2-40B4-BE49-F238E27FC236}">
                            <a16:creationId xmlns:a16="http://schemas.microsoft.com/office/drawing/2014/main" id="{9F055F97-35C9-8D09-62FC-513D388FA6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910" y="5517220"/>
                        <a:ext cx="328354" cy="328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7" name="Rectangle 58">
            <a:extLst>
              <a:ext uri="{FF2B5EF4-FFF2-40B4-BE49-F238E27FC236}">
                <a16:creationId xmlns:a16="http://schemas.microsoft.com/office/drawing/2014/main" id="{68E6CBF6-9798-B842-D43F-8220C958C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10" y="2166276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 altLang="it-IT" sz="1633"/>
          </a:p>
        </p:txBody>
      </p:sp>
      <p:sp>
        <p:nvSpPr>
          <p:cNvPr id="14348" name="Rectangle 59">
            <a:extLst>
              <a:ext uri="{FF2B5EF4-FFF2-40B4-BE49-F238E27FC236}">
                <a16:creationId xmlns:a16="http://schemas.microsoft.com/office/drawing/2014/main" id="{0FF017E8-BBDD-2766-3770-4315E74A0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09" y="2825589"/>
            <a:ext cx="1317990" cy="51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Soluzione parziale</a:t>
            </a:r>
            <a:endParaRPr lang="it-IT" altLang="it-IT" sz="726"/>
          </a:p>
          <a:p>
            <a:endParaRPr lang="it-IT" altLang="it-IT" sz="1633"/>
          </a:p>
        </p:txBody>
      </p:sp>
      <p:sp>
        <p:nvSpPr>
          <p:cNvPr id="14349" name="Rectangle 60">
            <a:extLst>
              <a:ext uri="{FF2B5EF4-FFF2-40B4-BE49-F238E27FC236}">
                <a16:creationId xmlns:a16="http://schemas.microsoft.com/office/drawing/2014/main" id="{E4ADA015-18D7-B128-1497-4EB39BB04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10" y="3568707"/>
            <a:ext cx="881973" cy="51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misconcetti</a:t>
            </a:r>
            <a:endParaRPr lang="it-IT" altLang="it-IT" sz="726"/>
          </a:p>
          <a:p>
            <a:endParaRPr lang="it-IT" altLang="it-IT" sz="1633"/>
          </a:p>
        </p:txBody>
      </p:sp>
      <p:sp>
        <p:nvSpPr>
          <p:cNvPr id="14350" name="Rectangle 61">
            <a:extLst>
              <a:ext uri="{FF2B5EF4-FFF2-40B4-BE49-F238E27FC236}">
                <a16:creationId xmlns:a16="http://schemas.microsoft.com/office/drawing/2014/main" id="{AD38FA5B-6C3D-3671-8C4F-5EFA32D5A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10" y="4437470"/>
            <a:ext cx="1731564" cy="2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Variabili non quantitative.</a:t>
            </a:r>
            <a:endParaRPr lang="it-IT" altLang="it-IT" sz="1633"/>
          </a:p>
        </p:txBody>
      </p:sp>
      <p:sp>
        <p:nvSpPr>
          <p:cNvPr id="14351" name="Rectangle 62">
            <a:extLst>
              <a:ext uri="{FF2B5EF4-FFF2-40B4-BE49-F238E27FC236}">
                <a16:creationId xmlns:a16="http://schemas.microsoft.com/office/drawing/2014/main" id="{EC6B8E17-F3B4-75D1-83C5-73E76C97E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10" y="5054943"/>
            <a:ext cx="1997663" cy="51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Soltanto situazioni numeriche</a:t>
            </a:r>
            <a:endParaRPr lang="it-IT" altLang="it-IT" sz="726"/>
          </a:p>
          <a:p>
            <a:endParaRPr lang="it-IT" altLang="it-IT" sz="1633"/>
          </a:p>
        </p:txBody>
      </p:sp>
      <p:sp>
        <p:nvSpPr>
          <p:cNvPr id="14352" name="Rectangle 63">
            <a:extLst>
              <a:ext uri="{FF2B5EF4-FFF2-40B4-BE49-F238E27FC236}">
                <a16:creationId xmlns:a16="http://schemas.microsoft.com/office/drawing/2014/main" id="{3E89CE23-07F0-86DC-B6AA-B070A7FF2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909" y="5804173"/>
            <a:ext cx="1340432" cy="25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it-IT" altLang="it-IT" sz="1089"/>
              <a:t>Soluzioni sbagliate</a:t>
            </a:r>
            <a:endParaRPr lang="it-IT" altLang="it-IT" sz="1633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ttangolo 4">
            <a:extLst>
              <a:ext uri="{FF2B5EF4-FFF2-40B4-BE49-F238E27FC236}">
                <a16:creationId xmlns:a16="http://schemas.microsoft.com/office/drawing/2014/main" id="{EFC54234-7CE4-B00B-E4FF-628CF65B8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1" y="1"/>
            <a:ext cx="9144960" cy="6858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 sz="1633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1812AFD-337F-FBC1-E95A-C41FD4E76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521" y="35572"/>
            <a:ext cx="184731" cy="34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it-IT" altLang="it-IT" sz="1633"/>
          </a:p>
        </p:txBody>
      </p:sp>
      <p:pic>
        <p:nvPicPr>
          <p:cNvPr id="15364" name="Immagine 3">
            <a:extLst>
              <a:ext uri="{FF2B5EF4-FFF2-40B4-BE49-F238E27FC236}">
                <a16:creationId xmlns:a16="http://schemas.microsoft.com/office/drawing/2014/main" id="{72B57321-4711-DE36-3CA4-29D7B26DC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393" y="1"/>
            <a:ext cx="548121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diagramma, Carattere, schermata&#10;&#10;Descrizione generata automaticamente">
            <a:extLst>
              <a:ext uri="{FF2B5EF4-FFF2-40B4-BE49-F238E27FC236}">
                <a16:creationId xmlns:a16="http://schemas.microsoft.com/office/drawing/2014/main" id="{E8F9C699-FBE0-98E6-C811-236D76DCE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39" y="54665"/>
            <a:ext cx="9137374" cy="685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751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681DF-1018-2461-6914-CD0B1437A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diagramma, Carattere, linea&#10;&#10;Descrizione generata automaticamente">
            <a:extLst>
              <a:ext uri="{FF2B5EF4-FFF2-40B4-BE49-F238E27FC236}">
                <a16:creationId xmlns:a16="http://schemas.microsoft.com/office/drawing/2014/main" id="{EDFD04EA-D951-F854-C2C4-A17507F04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530" y="4971"/>
            <a:ext cx="9137374" cy="685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46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26956-D993-2F3D-3EE7-A1CFAD749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attere, diagramma, schermata&#10;&#10;Descrizione generata automaticamente">
            <a:extLst>
              <a:ext uri="{FF2B5EF4-FFF2-40B4-BE49-F238E27FC236}">
                <a16:creationId xmlns:a16="http://schemas.microsoft.com/office/drawing/2014/main" id="{08FB0DED-4EFE-359F-F0F9-440B68A1F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876" y="74543"/>
            <a:ext cx="9852993" cy="738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89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988EA-BCA1-81FC-2375-0F9F5279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rattere, diagramma, schermata&#10;&#10;Descrizione generata automaticamente">
            <a:extLst>
              <a:ext uri="{FF2B5EF4-FFF2-40B4-BE49-F238E27FC236}">
                <a16:creationId xmlns:a16="http://schemas.microsoft.com/office/drawing/2014/main" id="{BDF3BF9F-5C7E-BEDD-CD10-09575C345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634" y="4677"/>
            <a:ext cx="8891175" cy="685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9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F0B72-D81A-886A-89D2-042EF4C26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foglia, schizzo, pianta&#10;&#10;Descrizione generata automaticamente">
            <a:extLst>
              <a:ext uri="{FF2B5EF4-FFF2-40B4-BE49-F238E27FC236}">
                <a16:creationId xmlns:a16="http://schemas.microsoft.com/office/drawing/2014/main" id="{92F1AF3E-8274-CE07-ECCE-EC8488F2F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09" y="86139"/>
            <a:ext cx="8743782" cy="668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779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it-IT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47</Words>
  <Application>Microsoft Office PowerPoint</Application>
  <PresentationFormat>Widescreen</PresentationFormat>
  <Paragraphs>18</Paragraphs>
  <Slides>19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Gill Sans MT</vt:lpstr>
      <vt:lpstr>Times New Roman</vt:lpstr>
      <vt:lpstr>Tema di Office</vt:lpstr>
      <vt:lpstr>1_Tema di Office</vt:lpstr>
      <vt:lpstr>CDraw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Adalberto Codetta</dc:creator>
  <cp:lastModifiedBy>Adalberto Codetta</cp:lastModifiedBy>
  <cp:revision>1</cp:revision>
  <dcterms:created xsi:type="dcterms:W3CDTF">2024-02-02T09:58:22Z</dcterms:created>
  <dcterms:modified xsi:type="dcterms:W3CDTF">2024-02-02T15:05:46Z</dcterms:modified>
</cp:coreProperties>
</file>