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61" r:id="rId2"/>
    <p:sldId id="447" r:id="rId3"/>
    <p:sldId id="256" r:id="rId4"/>
    <p:sldId id="459" r:id="rId5"/>
    <p:sldId id="302" r:id="rId6"/>
    <p:sldId id="304" r:id="rId7"/>
    <p:sldId id="305" r:id="rId8"/>
    <p:sldId id="307" r:id="rId9"/>
    <p:sldId id="306" r:id="rId10"/>
    <p:sldId id="309" r:id="rId11"/>
    <p:sldId id="308" r:id="rId12"/>
    <p:sldId id="303" r:id="rId13"/>
    <p:sldId id="446" r:id="rId14"/>
    <p:sldId id="460" r:id="rId15"/>
    <p:sldId id="450" r:id="rId16"/>
    <p:sldId id="453" r:id="rId17"/>
    <p:sldId id="454" r:id="rId18"/>
    <p:sldId id="455" r:id="rId19"/>
    <p:sldId id="445" r:id="rId20"/>
    <p:sldId id="301" r:id="rId21"/>
    <p:sldId id="449" r:id="rId22"/>
    <p:sldId id="458" r:id="rId23"/>
    <p:sldId id="457" r:id="rId24"/>
  </p:sldIdLst>
  <p:sldSz cx="12192000" cy="6858000"/>
  <p:notesSz cx="6858000" cy="9144000"/>
  <p:defaultText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24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69"/>
    <p:restoredTop sz="96291"/>
  </p:normalViewPr>
  <p:slideViewPr>
    <p:cSldViewPr snapToGrid="0" snapToObjects="1">
      <p:cViewPr varScale="1">
        <p:scale>
          <a:sx n="121" d="100"/>
          <a:sy n="121" d="100"/>
        </p:scale>
        <p:origin x="200" y="3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133F2-7E21-1041-B516-3F4F8423EF5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DK"/>
          </a:p>
        </p:txBody>
      </p:sp>
      <p:sp>
        <p:nvSpPr>
          <p:cNvPr id="3" name="Subtitle 2">
            <a:extLst>
              <a:ext uri="{FF2B5EF4-FFF2-40B4-BE49-F238E27FC236}">
                <a16:creationId xmlns:a16="http://schemas.microsoft.com/office/drawing/2014/main" id="{AEB8D09D-3089-CC44-BD6E-CA1A001B68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DK"/>
          </a:p>
        </p:txBody>
      </p:sp>
      <p:sp>
        <p:nvSpPr>
          <p:cNvPr id="4" name="Date Placeholder 3">
            <a:extLst>
              <a:ext uri="{FF2B5EF4-FFF2-40B4-BE49-F238E27FC236}">
                <a16:creationId xmlns:a16="http://schemas.microsoft.com/office/drawing/2014/main" id="{5929C953-9E10-6641-8A2B-3EBA4CE33C74}"/>
              </a:ext>
            </a:extLst>
          </p:cNvPr>
          <p:cNvSpPr>
            <a:spLocks noGrp="1"/>
          </p:cNvSpPr>
          <p:nvPr>
            <p:ph type="dt" sz="half" idx="10"/>
          </p:nvPr>
        </p:nvSpPr>
        <p:spPr/>
        <p:txBody>
          <a:bodyPr/>
          <a:lstStyle/>
          <a:p>
            <a:fld id="{2212FB7D-00A7-714D-8724-3246BA44651E}" type="datetimeFigureOut">
              <a:rPr lang="en-DK" smtClean="0"/>
              <a:t>16/11/2020</a:t>
            </a:fld>
            <a:endParaRPr lang="en-DK"/>
          </a:p>
        </p:txBody>
      </p:sp>
      <p:sp>
        <p:nvSpPr>
          <p:cNvPr id="5" name="Footer Placeholder 4">
            <a:extLst>
              <a:ext uri="{FF2B5EF4-FFF2-40B4-BE49-F238E27FC236}">
                <a16:creationId xmlns:a16="http://schemas.microsoft.com/office/drawing/2014/main" id="{04B82AE3-6F5F-B34B-918B-76A1010D7855}"/>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FE045D9F-6CC7-B040-83C1-F6A6CDE5F8EE}"/>
              </a:ext>
            </a:extLst>
          </p:cNvPr>
          <p:cNvSpPr>
            <a:spLocks noGrp="1"/>
          </p:cNvSpPr>
          <p:nvPr>
            <p:ph type="sldNum" sz="quarter" idx="12"/>
          </p:nvPr>
        </p:nvSpPr>
        <p:spPr/>
        <p:txBody>
          <a:bodyPr/>
          <a:lstStyle/>
          <a:p>
            <a:fld id="{22FE35F7-D1EA-984C-811A-B3A6CA93BBBE}" type="slidenum">
              <a:rPr lang="en-DK" smtClean="0"/>
              <a:t>‹#›</a:t>
            </a:fld>
            <a:endParaRPr lang="en-DK"/>
          </a:p>
        </p:txBody>
      </p:sp>
    </p:spTree>
    <p:extLst>
      <p:ext uri="{BB962C8B-B14F-4D97-AF65-F5344CB8AC3E}">
        <p14:creationId xmlns:p14="http://schemas.microsoft.com/office/powerpoint/2010/main" val="758206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E9815-D2DF-EA4D-9927-7DDE52CD7937}"/>
              </a:ext>
            </a:extLst>
          </p:cNvPr>
          <p:cNvSpPr>
            <a:spLocks noGrp="1"/>
          </p:cNvSpPr>
          <p:nvPr>
            <p:ph type="title"/>
          </p:nvPr>
        </p:nvSpPr>
        <p:spPr/>
        <p:txBody>
          <a:bodyPr/>
          <a:lstStyle/>
          <a:p>
            <a:r>
              <a:rPr lang="en-GB"/>
              <a:t>Click to edit Master title style</a:t>
            </a:r>
            <a:endParaRPr lang="en-DK"/>
          </a:p>
        </p:txBody>
      </p:sp>
      <p:sp>
        <p:nvSpPr>
          <p:cNvPr id="3" name="Content Placeholder 2">
            <a:extLst>
              <a:ext uri="{FF2B5EF4-FFF2-40B4-BE49-F238E27FC236}">
                <a16:creationId xmlns:a16="http://schemas.microsoft.com/office/drawing/2014/main" id="{8F1748C7-DFD8-5A4A-A762-46B358BA9F0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BE1ADA20-0AAB-CE46-8EC2-EB53DC621A56}"/>
              </a:ext>
            </a:extLst>
          </p:cNvPr>
          <p:cNvSpPr>
            <a:spLocks noGrp="1"/>
          </p:cNvSpPr>
          <p:nvPr>
            <p:ph type="dt" sz="half" idx="10"/>
          </p:nvPr>
        </p:nvSpPr>
        <p:spPr/>
        <p:txBody>
          <a:bodyPr/>
          <a:lstStyle/>
          <a:p>
            <a:fld id="{2212FB7D-00A7-714D-8724-3246BA44651E}" type="datetimeFigureOut">
              <a:rPr lang="en-DK" smtClean="0"/>
              <a:t>16/11/2020</a:t>
            </a:fld>
            <a:endParaRPr lang="en-DK"/>
          </a:p>
        </p:txBody>
      </p:sp>
      <p:sp>
        <p:nvSpPr>
          <p:cNvPr id="5" name="Footer Placeholder 4">
            <a:extLst>
              <a:ext uri="{FF2B5EF4-FFF2-40B4-BE49-F238E27FC236}">
                <a16:creationId xmlns:a16="http://schemas.microsoft.com/office/drawing/2014/main" id="{3F35BD8E-86B7-B849-8BF8-1010413AC8FB}"/>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9B53AA7D-E440-5348-94BE-781A81A23F7B}"/>
              </a:ext>
            </a:extLst>
          </p:cNvPr>
          <p:cNvSpPr>
            <a:spLocks noGrp="1"/>
          </p:cNvSpPr>
          <p:nvPr>
            <p:ph type="sldNum" sz="quarter" idx="12"/>
          </p:nvPr>
        </p:nvSpPr>
        <p:spPr/>
        <p:txBody>
          <a:bodyPr/>
          <a:lstStyle/>
          <a:p>
            <a:fld id="{22FE35F7-D1EA-984C-811A-B3A6CA93BBBE}" type="slidenum">
              <a:rPr lang="en-DK" smtClean="0"/>
              <a:t>‹#›</a:t>
            </a:fld>
            <a:endParaRPr lang="en-DK"/>
          </a:p>
        </p:txBody>
      </p:sp>
    </p:spTree>
    <p:extLst>
      <p:ext uri="{BB962C8B-B14F-4D97-AF65-F5344CB8AC3E}">
        <p14:creationId xmlns:p14="http://schemas.microsoft.com/office/powerpoint/2010/main" val="3224788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B657E-9B90-E84B-98FA-C8A2F4ECDAC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DK"/>
          </a:p>
        </p:txBody>
      </p:sp>
      <p:sp>
        <p:nvSpPr>
          <p:cNvPr id="3" name="Text Placeholder 2">
            <a:extLst>
              <a:ext uri="{FF2B5EF4-FFF2-40B4-BE49-F238E27FC236}">
                <a16:creationId xmlns:a16="http://schemas.microsoft.com/office/drawing/2014/main" id="{15E5998B-9BAD-6447-BD69-1D0C3006A8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05245EC-2717-C44C-896D-C9FD247E47C0}"/>
              </a:ext>
            </a:extLst>
          </p:cNvPr>
          <p:cNvSpPr>
            <a:spLocks noGrp="1"/>
          </p:cNvSpPr>
          <p:nvPr>
            <p:ph type="dt" sz="half" idx="10"/>
          </p:nvPr>
        </p:nvSpPr>
        <p:spPr/>
        <p:txBody>
          <a:bodyPr/>
          <a:lstStyle/>
          <a:p>
            <a:fld id="{2212FB7D-00A7-714D-8724-3246BA44651E}" type="datetimeFigureOut">
              <a:rPr lang="en-DK" smtClean="0"/>
              <a:t>16/11/2020</a:t>
            </a:fld>
            <a:endParaRPr lang="en-DK"/>
          </a:p>
        </p:txBody>
      </p:sp>
      <p:sp>
        <p:nvSpPr>
          <p:cNvPr id="5" name="Footer Placeholder 4">
            <a:extLst>
              <a:ext uri="{FF2B5EF4-FFF2-40B4-BE49-F238E27FC236}">
                <a16:creationId xmlns:a16="http://schemas.microsoft.com/office/drawing/2014/main" id="{8D9809A8-1524-F048-9097-40DAF04E3955}"/>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56848BAF-3095-5345-9308-0B8CC503BBCB}"/>
              </a:ext>
            </a:extLst>
          </p:cNvPr>
          <p:cNvSpPr>
            <a:spLocks noGrp="1"/>
          </p:cNvSpPr>
          <p:nvPr>
            <p:ph type="sldNum" sz="quarter" idx="12"/>
          </p:nvPr>
        </p:nvSpPr>
        <p:spPr/>
        <p:txBody>
          <a:bodyPr/>
          <a:lstStyle/>
          <a:p>
            <a:fld id="{22FE35F7-D1EA-984C-811A-B3A6CA93BBBE}" type="slidenum">
              <a:rPr lang="en-DK" smtClean="0"/>
              <a:t>‹#›</a:t>
            </a:fld>
            <a:endParaRPr lang="en-DK"/>
          </a:p>
        </p:txBody>
      </p:sp>
    </p:spTree>
    <p:extLst>
      <p:ext uri="{BB962C8B-B14F-4D97-AF65-F5344CB8AC3E}">
        <p14:creationId xmlns:p14="http://schemas.microsoft.com/office/powerpoint/2010/main" val="3919534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722F-D862-B648-BF3A-80E7C13AD7B5}"/>
              </a:ext>
            </a:extLst>
          </p:cNvPr>
          <p:cNvSpPr>
            <a:spLocks noGrp="1"/>
          </p:cNvSpPr>
          <p:nvPr>
            <p:ph type="title"/>
          </p:nvPr>
        </p:nvSpPr>
        <p:spPr/>
        <p:txBody>
          <a:bodyPr/>
          <a:lstStyle/>
          <a:p>
            <a:r>
              <a:rPr lang="en-GB"/>
              <a:t>Click to edit Master title style</a:t>
            </a:r>
            <a:endParaRPr lang="en-DK"/>
          </a:p>
        </p:txBody>
      </p:sp>
      <p:sp>
        <p:nvSpPr>
          <p:cNvPr id="3" name="Content Placeholder 2">
            <a:extLst>
              <a:ext uri="{FF2B5EF4-FFF2-40B4-BE49-F238E27FC236}">
                <a16:creationId xmlns:a16="http://schemas.microsoft.com/office/drawing/2014/main" id="{C17BF7FB-5A5F-9D43-8F87-5AC2127C56C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Content Placeholder 3">
            <a:extLst>
              <a:ext uri="{FF2B5EF4-FFF2-40B4-BE49-F238E27FC236}">
                <a16:creationId xmlns:a16="http://schemas.microsoft.com/office/drawing/2014/main" id="{52BFF3D8-A7BF-D24D-881C-48BDA94A447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5" name="Date Placeholder 4">
            <a:extLst>
              <a:ext uri="{FF2B5EF4-FFF2-40B4-BE49-F238E27FC236}">
                <a16:creationId xmlns:a16="http://schemas.microsoft.com/office/drawing/2014/main" id="{51A22AA9-CAEE-804C-8D68-80AB381E9FDC}"/>
              </a:ext>
            </a:extLst>
          </p:cNvPr>
          <p:cNvSpPr>
            <a:spLocks noGrp="1"/>
          </p:cNvSpPr>
          <p:nvPr>
            <p:ph type="dt" sz="half" idx="10"/>
          </p:nvPr>
        </p:nvSpPr>
        <p:spPr/>
        <p:txBody>
          <a:bodyPr/>
          <a:lstStyle/>
          <a:p>
            <a:fld id="{2212FB7D-00A7-714D-8724-3246BA44651E}" type="datetimeFigureOut">
              <a:rPr lang="en-DK" smtClean="0"/>
              <a:t>16/11/2020</a:t>
            </a:fld>
            <a:endParaRPr lang="en-DK"/>
          </a:p>
        </p:txBody>
      </p:sp>
      <p:sp>
        <p:nvSpPr>
          <p:cNvPr id="6" name="Footer Placeholder 5">
            <a:extLst>
              <a:ext uri="{FF2B5EF4-FFF2-40B4-BE49-F238E27FC236}">
                <a16:creationId xmlns:a16="http://schemas.microsoft.com/office/drawing/2014/main" id="{AAB83D7E-0E1B-0A47-9410-185808337CEA}"/>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30096AE1-DCC5-7848-B97E-3ED992D8529B}"/>
              </a:ext>
            </a:extLst>
          </p:cNvPr>
          <p:cNvSpPr>
            <a:spLocks noGrp="1"/>
          </p:cNvSpPr>
          <p:nvPr>
            <p:ph type="sldNum" sz="quarter" idx="12"/>
          </p:nvPr>
        </p:nvSpPr>
        <p:spPr/>
        <p:txBody>
          <a:bodyPr/>
          <a:lstStyle/>
          <a:p>
            <a:fld id="{22FE35F7-D1EA-984C-811A-B3A6CA93BBBE}" type="slidenum">
              <a:rPr lang="en-DK" smtClean="0"/>
              <a:t>‹#›</a:t>
            </a:fld>
            <a:endParaRPr lang="en-DK"/>
          </a:p>
        </p:txBody>
      </p:sp>
    </p:spTree>
    <p:extLst>
      <p:ext uri="{BB962C8B-B14F-4D97-AF65-F5344CB8AC3E}">
        <p14:creationId xmlns:p14="http://schemas.microsoft.com/office/powerpoint/2010/main" val="968196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D1874-EF1D-DB40-88A5-00A02E39406F}"/>
              </a:ext>
            </a:extLst>
          </p:cNvPr>
          <p:cNvSpPr>
            <a:spLocks noGrp="1"/>
          </p:cNvSpPr>
          <p:nvPr>
            <p:ph type="title"/>
          </p:nvPr>
        </p:nvSpPr>
        <p:spPr>
          <a:xfrm>
            <a:off x="839788" y="365125"/>
            <a:ext cx="10515600" cy="1325563"/>
          </a:xfrm>
        </p:spPr>
        <p:txBody>
          <a:bodyPr/>
          <a:lstStyle/>
          <a:p>
            <a:r>
              <a:rPr lang="en-GB"/>
              <a:t>Click to edit Master title style</a:t>
            </a:r>
            <a:endParaRPr lang="en-DK"/>
          </a:p>
        </p:txBody>
      </p:sp>
      <p:sp>
        <p:nvSpPr>
          <p:cNvPr id="3" name="Text Placeholder 2">
            <a:extLst>
              <a:ext uri="{FF2B5EF4-FFF2-40B4-BE49-F238E27FC236}">
                <a16:creationId xmlns:a16="http://schemas.microsoft.com/office/drawing/2014/main" id="{81D71083-2629-E24A-BD28-1AA804AA01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79C7274-9980-DF42-9CB1-E15084F3012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5" name="Text Placeholder 4">
            <a:extLst>
              <a:ext uri="{FF2B5EF4-FFF2-40B4-BE49-F238E27FC236}">
                <a16:creationId xmlns:a16="http://schemas.microsoft.com/office/drawing/2014/main" id="{EF137B50-C2B5-4749-901B-8159660ADD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1CA51DF-DCA6-B041-934B-16625A00788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7" name="Date Placeholder 6">
            <a:extLst>
              <a:ext uri="{FF2B5EF4-FFF2-40B4-BE49-F238E27FC236}">
                <a16:creationId xmlns:a16="http://schemas.microsoft.com/office/drawing/2014/main" id="{EC633AF7-7D3E-0D4D-9CE1-ECC0C18D8002}"/>
              </a:ext>
            </a:extLst>
          </p:cNvPr>
          <p:cNvSpPr>
            <a:spLocks noGrp="1"/>
          </p:cNvSpPr>
          <p:nvPr>
            <p:ph type="dt" sz="half" idx="10"/>
          </p:nvPr>
        </p:nvSpPr>
        <p:spPr/>
        <p:txBody>
          <a:bodyPr/>
          <a:lstStyle/>
          <a:p>
            <a:fld id="{2212FB7D-00A7-714D-8724-3246BA44651E}" type="datetimeFigureOut">
              <a:rPr lang="en-DK" smtClean="0"/>
              <a:t>16/11/2020</a:t>
            </a:fld>
            <a:endParaRPr lang="en-DK"/>
          </a:p>
        </p:txBody>
      </p:sp>
      <p:sp>
        <p:nvSpPr>
          <p:cNvPr id="8" name="Footer Placeholder 7">
            <a:extLst>
              <a:ext uri="{FF2B5EF4-FFF2-40B4-BE49-F238E27FC236}">
                <a16:creationId xmlns:a16="http://schemas.microsoft.com/office/drawing/2014/main" id="{A5DE82EC-6BDF-6742-9497-E011C1441E34}"/>
              </a:ext>
            </a:extLst>
          </p:cNvPr>
          <p:cNvSpPr>
            <a:spLocks noGrp="1"/>
          </p:cNvSpPr>
          <p:nvPr>
            <p:ph type="ftr" sz="quarter" idx="11"/>
          </p:nvPr>
        </p:nvSpPr>
        <p:spPr/>
        <p:txBody>
          <a:bodyPr/>
          <a:lstStyle/>
          <a:p>
            <a:endParaRPr lang="en-DK"/>
          </a:p>
        </p:txBody>
      </p:sp>
      <p:sp>
        <p:nvSpPr>
          <p:cNvPr id="9" name="Slide Number Placeholder 8">
            <a:extLst>
              <a:ext uri="{FF2B5EF4-FFF2-40B4-BE49-F238E27FC236}">
                <a16:creationId xmlns:a16="http://schemas.microsoft.com/office/drawing/2014/main" id="{FEAD6BDE-7CA9-D349-B0DD-82BF7F1CEECF}"/>
              </a:ext>
            </a:extLst>
          </p:cNvPr>
          <p:cNvSpPr>
            <a:spLocks noGrp="1"/>
          </p:cNvSpPr>
          <p:nvPr>
            <p:ph type="sldNum" sz="quarter" idx="12"/>
          </p:nvPr>
        </p:nvSpPr>
        <p:spPr/>
        <p:txBody>
          <a:bodyPr/>
          <a:lstStyle/>
          <a:p>
            <a:fld id="{22FE35F7-D1EA-984C-811A-B3A6CA93BBBE}" type="slidenum">
              <a:rPr lang="en-DK" smtClean="0"/>
              <a:t>‹#›</a:t>
            </a:fld>
            <a:endParaRPr lang="en-DK"/>
          </a:p>
        </p:txBody>
      </p:sp>
    </p:spTree>
    <p:extLst>
      <p:ext uri="{BB962C8B-B14F-4D97-AF65-F5344CB8AC3E}">
        <p14:creationId xmlns:p14="http://schemas.microsoft.com/office/powerpoint/2010/main" val="1164971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923EB-F324-4C46-B012-1E1DABB944E8}"/>
              </a:ext>
            </a:extLst>
          </p:cNvPr>
          <p:cNvSpPr>
            <a:spLocks noGrp="1"/>
          </p:cNvSpPr>
          <p:nvPr>
            <p:ph type="title"/>
          </p:nvPr>
        </p:nvSpPr>
        <p:spPr/>
        <p:txBody>
          <a:bodyPr/>
          <a:lstStyle/>
          <a:p>
            <a:r>
              <a:rPr lang="en-GB"/>
              <a:t>Click to edit Master title style</a:t>
            </a:r>
            <a:endParaRPr lang="en-DK"/>
          </a:p>
        </p:txBody>
      </p:sp>
      <p:sp>
        <p:nvSpPr>
          <p:cNvPr id="3" name="Date Placeholder 2">
            <a:extLst>
              <a:ext uri="{FF2B5EF4-FFF2-40B4-BE49-F238E27FC236}">
                <a16:creationId xmlns:a16="http://schemas.microsoft.com/office/drawing/2014/main" id="{A5FF686E-9253-D749-9E46-C2213470F01D}"/>
              </a:ext>
            </a:extLst>
          </p:cNvPr>
          <p:cNvSpPr>
            <a:spLocks noGrp="1"/>
          </p:cNvSpPr>
          <p:nvPr>
            <p:ph type="dt" sz="half" idx="10"/>
          </p:nvPr>
        </p:nvSpPr>
        <p:spPr/>
        <p:txBody>
          <a:bodyPr/>
          <a:lstStyle/>
          <a:p>
            <a:fld id="{2212FB7D-00A7-714D-8724-3246BA44651E}" type="datetimeFigureOut">
              <a:rPr lang="en-DK" smtClean="0"/>
              <a:t>16/11/2020</a:t>
            </a:fld>
            <a:endParaRPr lang="en-DK"/>
          </a:p>
        </p:txBody>
      </p:sp>
      <p:sp>
        <p:nvSpPr>
          <p:cNvPr id="4" name="Footer Placeholder 3">
            <a:extLst>
              <a:ext uri="{FF2B5EF4-FFF2-40B4-BE49-F238E27FC236}">
                <a16:creationId xmlns:a16="http://schemas.microsoft.com/office/drawing/2014/main" id="{0CB10D92-4FAA-1D43-9432-F6BBBCE56493}"/>
              </a:ext>
            </a:extLst>
          </p:cNvPr>
          <p:cNvSpPr>
            <a:spLocks noGrp="1"/>
          </p:cNvSpPr>
          <p:nvPr>
            <p:ph type="ftr" sz="quarter" idx="11"/>
          </p:nvPr>
        </p:nvSpPr>
        <p:spPr/>
        <p:txBody>
          <a:bodyPr/>
          <a:lstStyle/>
          <a:p>
            <a:endParaRPr lang="en-DK"/>
          </a:p>
        </p:txBody>
      </p:sp>
      <p:sp>
        <p:nvSpPr>
          <p:cNvPr id="5" name="Slide Number Placeholder 4">
            <a:extLst>
              <a:ext uri="{FF2B5EF4-FFF2-40B4-BE49-F238E27FC236}">
                <a16:creationId xmlns:a16="http://schemas.microsoft.com/office/drawing/2014/main" id="{1C18A533-3751-344F-9903-109C93F2DF7A}"/>
              </a:ext>
            </a:extLst>
          </p:cNvPr>
          <p:cNvSpPr>
            <a:spLocks noGrp="1"/>
          </p:cNvSpPr>
          <p:nvPr>
            <p:ph type="sldNum" sz="quarter" idx="12"/>
          </p:nvPr>
        </p:nvSpPr>
        <p:spPr/>
        <p:txBody>
          <a:bodyPr/>
          <a:lstStyle/>
          <a:p>
            <a:fld id="{22FE35F7-D1EA-984C-811A-B3A6CA93BBBE}" type="slidenum">
              <a:rPr lang="en-DK" smtClean="0"/>
              <a:t>‹#›</a:t>
            </a:fld>
            <a:endParaRPr lang="en-DK"/>
          </a:p>
        </p:txBody>
      </p:sp>
    </p:spTree>
    <p:extLst>
      <p:ext uri="{BB962C8B-B14F-4D97-AF65-F5344CB8AC3E}">
        <p14:creationId xmlns:p14="http://schemas.microsoft.com/office/powerpoint/2010/main" val="31986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4CB0DE-4D82-9949-8027-511414316241}"/>
              </a:ext>
            </a:extLst>
          </p:cNvPr>
          <p:cNvSpPr>
            <a:spLocks noGrp="1"/>
          </p:cNvSpPr>
          <p:nvPr>
            <p:ph type="dt" sz="half" idx="10"/>
          </p:nvPr>
        </p:nvSpPr>
        <p:spPr/>
        <p:txBody>
          <a:bodyPr/>
          <a:lstStyle/>
          <a:p>
            <a:fld id="{2212FB7D-00A7-714D-8724-3246BA44651E}" type="datetimeFigureOut">
              <a:rPr lang="en-DK" smtClean="0"/>
              <a:t>16/11/2020</a:t>
            </a:fld>
            <a:endParaRPr lang="en-DK"/>
          </a:p>
        </p:txBody>
      </p:sp>
      <p:sp>
        <p:nvSpPr>
          <p:cNvPr id="3" name="Footer Placeholder 2">
            <a:extLst>
              <a:ext uri="{FF2B5EF4-FFF2-40B4-BE49-F238E27FC236}">
                <a16:creationId xmlns:a16="http://schemas.microsoft.com/office/drawing/2014/main" id="{4D8C6447-9022-CF4E-B703-3ADF33890B9F}"/>
              </a:ext>
            </a:extLst>
          </p:cNvPr>
          <p:cNvSpPr>
            <a:spLocks noGrp="1"/>
          </p:cNvSpPr>
          <p:nvPr>
            <p:ph type="ftr" sz="quarter" idx="11"/>
          </p:nvPr>
        </p:nvSpPr>
        <p:spPr/>
        <p:txBody>
          <a:bodyPr/>
          <a:lstStyle/>
          <a:p>
            <a:endParaRPr lang="en-DK"/>
          </a:p>
        </p:txBody>
      </p:sp>
      <p:sp>
        <p:nvSpPr>
          <p:cNvPr id="4" name="Slide Number Placeholder 3">
            <a:extLst>
              <a:ext uri="{FF2B5EF4-FFF2-40B4-BE49-F238E27FC236}">
                <a16:creationId xmlns:a16="http://schemas.microsoft.com/office/drawing/2014/main" id="{880D2529-3C89-7943-A472-5073BADE1794}"/>
              </a:ext>
            </a:extLst>
          </p:cNvPr>
          <p:cNvSpPr>
            <a:spLocks noGrp="1"/>
          </p:cNvSpPr>
          <p:nvPr>
            <p:ph type="sldNum" sz="quarter" idx="12"/>
          </p:nvPr>
        </p:nvSpPr>
        <p:spPr/>
        <p:txBody>
          <a:bodyPr/>
          <a:lstStyle/>
          <a:p>
            <a:fld id="{22FE35F7-D1EA-984C-811A-B3A6CA93BBBE}" type="slidenum">
              <a:rPr lang="en-DK" smtClean="0"/>
              <a:t>‹#›</a:t>
            </a:fld>
            <a:endParaRPr lang="en-DK"/>
          </a:p>
        </p:txBody>
      </p:sp>
    </p:spTree>
    <p:extLst>
      <p:ext uri="{BB962C8B-B14F-4D97-AF65-F5344CB8AC3E}">
        <p14:creationId xmlns:p14="http://schemas.microsoft.com/office/powerpoint/2010/main" val="478537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076CD-6BE7-A14B-AE61-A83135F2EE4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K"/>
          </a:p>
        </p:txBody>
      </p:sp>
      <p:sp>
        <p:nvSpPr>
          <p:cNvPr id="3" name="Content Placeholder 2">
            <a:extLst>
              <a:ext uri="{FF2B5EF4-FFF2-40B4-BE49-F238E27FC236}">
                <a16:creationId xmlns:a16="http://schemas.microsoft.com/office/drawing/2014/main" id="{C6AC41A0-66D3-4048-91ED-E2DAD7A20B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Text Placeholder 3">
            <a:extLst>
              <a:ext uri="{FF2B5EF4-FFF2-40B4-BE49-F238E27FC236}">
                <a16:creationId xmlns:a16="http://schemas.microsoft.com/office/drawing/2014/main" id="{D33A3D0F-1E68-6B49-A24E-0424C8E5E5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79F5B14-A619-9342-AB92-5B00418B371B}"/>
              </a:ext>
            </a:extLst>
          </p:cNvPr>
          <p:cNvSpPr>
            <a:spLocks noGrp="1"/>
          </p:cNvSpPr>
          <p:nvPr>
            <p:ph type="dt" sz="half" idx="10"/>
          </p:nvPr>
        </p:nvSpPr>
        <p:spPr/>
        <p:txBody>
          <a:bodyPr/>
          <a:lstStyle/>
          <a:p>
            <a:fld id="{2212FB7D-00A7-714D-8724-3246BA44651E}" type="datetimeFigureOut">
              <a:rPr lang="en-DK" smtClean="0"/>
              <a:t>16/11/2020</a:t>
            </a:fld>
            <a:endParaRPr lang="en-DK"/>
          </a:p>
        </p:txBody>
      </p:sp>
      <p:sp>
        <p:nvSpPr>
          <p:cNvPr id="6" name="Footer Placeholder 5">
            <a:extLst>
              <a:ext uri="{FF2B5EF4-FFF2-40B4-BE49-F238E27FC236}">
                <a16:creationId xmlns:a16="http://schemas.microsoft.com/office/drawing/2014/main" id="{081DBB65-03D0-D14E-B871-11E8BC27D27F}"/>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1BF47E58-69CF-9A41-B5A2-588D4AA675BE}"/>
              </a:ext>
            </a:extLst>
          </p:cNvPr>
          <p:cNvSpPr>
            <a:spLocks noGrp="1"/>
          </p:cNvSpPr>
          <p:nvPr>
            <p:ph type="sldNum" sz="quarter" idx="12"/>
          </p:nvPr>
        </p:nvSpPr>
        <p:spPr/>
        <p:txBody>
          <a:bodyPr/>
          <a:lstStyle/>
          <a:p>
            <a:fld id="{22FE35F7-D1EA-984C-811A-B3A6CA93BBBE}" type="slidenum">
              <a:rPr lang="en-DK" smtClean="0"/>
              <a:t>‹#›</a:t>
            </a:fld>
            <a:endParaRPr lang="en-DK"/>
          </a:p>
        </p:txBody>
      </p:sp>
    </p:spTree>
    <p:extLst>
      <p:ext uri="{BB962C8B-B14F-4D97-AF65-F5344CB8AC3E}">
        <p14:creationId xmlns:p14="http://schemas.microsoft.com/office/powerpoint/2010/main" val="2049534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EFD9D-4B43-3048-8CA8-65DDE2399B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K"/>
          </a:p>
        </p:txBody>
      </p:sp>
      <p:sp>
        <p:nvSpPr>
          <p:cNvPr id="3" name="Picture Placeholder 2">
            <a:extLst>
              <a:ext uri="{FF2B5EF4-FFF2-40B4-BE49-F238E27FC236}">
                <a16:creationId xmlns:a16="http://schemas.microsoft.com/office/drawing/2014/main" id="{78F75138-5B22-F445-85F9-8357C1B3B1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K"/>
          </a:p>
        </p:txBody>
      </p:sp>
      <p:sp>
        <p:nvSpPr>
          <p:cNvPr id="4" name="Text Placeholder 3">
            <a:extLst>
              <a:ext uri="{FF2B5EF4-FFF2-40B4-BE49-F238E27FC236}">
                <a16:creationId xmlns:a16="http://schemas.microsoft.com/office/drawing/2014/main" id="{D068F809-BFF4-234F-8A4C-37DE8FB0AC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92AF7D6-B11A-6B41-8942-70E313B431D1}"/>
              </a:ext>
            </a:extLst>
          </p:cNvPr>
          <p:cNvSpPr>
            <a:spLocks noGrp="1"/>
          </p:cNvSpPr>
          <p:nvPr>
            <p:ph type="dt" sz="half" idx="10"/>
          </p:nvPr>
        </p:nvSpPr>
        <p:spPr/>
        <p:txBody>
          <a:bodyPr/>
          <a:lstStyle/>
          <a:p>
            <a:fld id="{2212FB7D-00A7-714D-8724-3246BA44651E}" type="datetimeFigureOut">
              <a:rPr lang="en-DK" smtClean="0"/>
              <a:t>16/11/2020</a:t>
            </a:fld>
            <a:endParaRPr lang="en-DK"/>
          </a:p>
        </p:txBody>
      </p:sp>
      <p:sp>
        <p:nvSpPr>
          <p:cNvPr id="6" name="Footer Placeholder 5">
            <a:extLst>
              <a:ext uri="{FF2B5EF4-FFF2-40B4-BE49-F238E27FC236}">
                <a16:creationId xmlns:a16="http://schemas.microsoft.com/office/drawing/2014/main" id="{B21A3460-A801-3D4F-9A52-7F6405D5756E}"/>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73755179-493F-0844-B13D-FEE6464D562A}"/>
              </a:ext>
            </a:extLst>
          </p:cNvPr>
          <p:cNvSpPr>
            <a:spLocks noGrp="1"/>
          </p:cNvSpPr>
          <p:nvPr>
            <p:ph type="sldNum" sz="quarter" idx="12"/>
          </p:nvPr>
        </p:nvSpPr>
        <p:spPr/>
        <p:txBody>
          <a:bodyPr/>
          <a:lstStyle/>
          <a:p>
            <a:fld id="{22FE35F7-D1EA-984C-811A-B3A6CA93BBBE}" type="slidenum">
              <a:rPr lang="en-DK" smtClean="0"/>
              <a:t>‹#›</a:t>
            </a:fld>
            <a:endParaRPr lang="en-DK"/>
          </a:p>
        </p:txBody>
      </p:sp>
    </p:spTree>
    <p:extLst>
      <p:ext uri="{BB962C8B-B14F-4D97-AF65-F5344CB8AC3E}">
        <p14:creationId xmlns:p14="http://schemas.microsoft.com/office/powerpoint/2010/main" val="4059439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35AD8-28AD-CD47-BA51-FF2D1116742D}"/>
              </a:ext>
            </a:extLst>
          </p:cNvPr>
          <p:cNvSpPr>
            <a:spLocks noGrp="1"/>
          </p:cNvSpPr>
          <p:nvPr>
            <p:ph type="title"/>
          </p:nvPr>
        </p:nvSpPr>
        <p:spPr/>
        <p:txBody>
          <a:bodyPr/>
          <a:lstStyle/>
          <a:p>
            <a:r>
              <a:rPr lang="en-GB"/>
              <a:t>Click to edit Master title style</a:t>
            </a:r>
            <a:endParaRPr lang="en-DK"/>
          </a:p>
        </p:txBody>
      </p:sp>
      <p:sp>
        <p:nvSpPr>
          <p:cNvPr id="3" name="Vertical Text Placeholder 2">
            <a:extLst>
              <a:ext uri="{FF2B5EF4-FFF2-40B4-BE49-F238E27FC236}">
                <a16:creationId xmlns:a16="http://schemas.microsoft.com/office/drawing/2014/main" id="{A2DC556D-EFDF-AB42-B1BA-585B439DAFC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AF6A2569-761B-FB41-AB62-F7B89D1A675D}"/>
              </a:ext>
            </a:extLst>
          </p:cNvPr>
          <p:cNvSpPr>
            <a:spLocks noGrp="1"/>
          </p:cNvSpPr>
          <p:nvPr>
            <p:ph type="dt" sz="half" idx="10"/>
          </p:nvPr>
        </p:nvSpPr>
        <p:spPr/>
        <p:txBody>
          <a:bodyPr/>
          <a:lstStyle/>
          <a:p>
            <a:fld id="{2212FB7D-00A7-714D-8724-3246BA44651E}" type="datetimeFigureOut">
              <a:rPr lang="en-DK" smtClean="0"/>
              <a:t>16/11/2020</a:t>
            </a:fld>
            <a:endParaRPr lang="en-DK"/>
          </a:p>
        </p:txBody>
      </p:sp>
      <p:sp>
        <p:nvSpPr>
          <p:cNvPr id="5" name="Footer Placeholder 4">
            <a:extLst>
              <a:ext uri="{FF2B5EF4-FFF2-40B4-BE49-F238E27FC236}">
                <a16:creationId xmlns:a16="http://schemas.microsoft.com/office/drawing/2014/main" id="{FD52F838-3463-184E-84D5-E71FC3F7A890}"/>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2C08D74A-6DF5-BB48-B1F6-5F4AA205781E}"/>
              </a:ext>
            </a:extLst>
          </p:cNvPr>
          <p:cNvSpPr>
            <a:spLocks noGrp="1"/>
          </p:cNvSpPr>
          <p:nvPr>
            <p:ph type="sldNum" sz="quarter" idx="12"/>
          </p:nvPr>
        </p:nvSpPr>
        <p:spPr/>
        <p:txBody>
          <a:bodyPr/>
          <a:lstStyle/>
          <a:p>
            <a:fld id="{22FE35F7-D1EA-984C-811A-B3A6CA93BBBE}" type="slidenum">
              <a:rPr lang="en-DK" smtClean="0"/>
              <a:t>‹#›</a:t>
            </a:fld>
            <a:endParaRPr lang="en-DK"/>
          </a:p>
        </p:txBody>
      </p:sp>
    </p:spTree>
    <p:extLst>
      <p:ext uri="{BB962C8B-B14F-4D97-AF65-F5344CB8AC3E}">
        <p14:creationId xmlns:p14="http://schemas.microsoft.com/office/powerpoint/2010/main" val="1716060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43E5F9-3141-B84B-8EEF-2FBE2C7958D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DK"/>
          </a:p>
        </p:txBody>
      </p:sp>
      <p:sp>
        <p:nvSpPr>
          <p:cNvPr id="3" name="Vertical Text Placeholder 2">
            <a:extLst>
              <a:ext uri="{FF2B5EF4-FFF2-40B4-BE49-F238E27FC236}">
                <a16:creationId xmlns:a16="http://schemas.microsoft.com/office/drawing/2014/main" id="{A918BAA0-62B6-914A-A5BB-7A7761DF5A1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E696E846-7A87-EE44-9041-A076A3AD149D}"/>
              </a:ext>
            </a:extLst>
          </p:cNvPr>
          <p:cNvSpPr>
            <a:spLocks noGrp="1"/>
          </p:cNvSpPr>
          <p:nvPr>
            <p:ph type="dt" sz="half" idx="10"/>
          </p:nvPr>
        </p:nvSpPr>
        <p:spPr/>
        <p:txBody>
          <a:bodyPr/>
          <a:lstStyle/>
          <a:p>
            <a:fld id="{2212FB7D-00A7-714D-8724-3246BA44651E}" type="datetimeFigureOut">
              <a:rPr lang="en-DK" smtClean="0"/>
              <a:t>16/11/2020</a:t>
            </a:fld>
            <a:endParaRPr lang="en-DK"/>
          </a:p>
        </p:txBody>
      </p:sp>
      <p:sp>
        <p:nvSpPr>
          <p:cNvPr id="5" name="Footer Placeholder 4">
            <a:extLst>
              <a:ext uri="{FF2B5EF4-FFF2-40B4-BE49-F238E27FC236}">
                <a16:creationId xmlns:a16="http://schemas.microsoft.com/office/drawing/2014/main" id="{E1E2EA8F-D05E-BB46-B927-6DA8E1716AE1}"/>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75B02292-EF0B-C140-98EB-6763682CF19E}"/>
              </a:ext>
            </a:extLst>
          </p:cNvPr>
          <p:cNvSpPr>
            <a:spLocks noGrp="1"/>
          </p:cNvSpPr>
          <p:nvPr>
            <p:ph type="sldNum" sz="quarter" idx="12"/>
          </p:nvPr>
        </p:nvSpPr>
        <p:spPr/>
        <p:txBody>
          <a:bodyPr/>
          <a:lstStyle/>
          <a:p>
            <a:fld id="{22FE35F7-D1EA-984C-811A-B3A6CA93BBBE}" type="slidenum">
              <a:rPr lang="en-DK" smtClean="0"/>
              <a:t>‹#›</a:t>
            </a:fld>
            <a:endParaRPr lang="en-DK"/>
          </a:p>
        </p:txBody>
      </p:sp>
    </p:spTree>
    <p:extLst>
      <p:ext uri="{BB962C8B-B14F-4D97-AF65-F5344CB8AC3E}">
        <p14:creationId xmlns:p14="http://schemas.microsoft.com/office/powerpoint/2010/main" val="3296977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8FC58F-DB0B-304F-BA34-51DFFDC481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DK"/>
          </a:p>
        </p:txBody>
      </p:sp>
      <p:sp>
        <p:nvSpPr>
          <p:cNvPr id="3" name="Text Placeholder 2">
            <a:extLst>
              <a:ext uri="{FF2B5EF4-FFF2-40B4-BE49-F238E27FC236}">
                <a16:creationId xmlns:a16="http://schemas.microsoft.com/office/drawing/2014/main" id="{4164B39D-CE52-F443-8165-15C9AEE7AA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602E16F6-6E5B-6642-9021-B805CFA9AD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2FB7D-00A7-714D-8724-3246BA44651E}" type="datetimeFigureOut">
              <a:rPr lang="en-DK" smtClean="0"/>
              <a:t>16/11/2020</a:t>
            </a:fld>
            <a:endParaRPr lang="en-DK"/>
          </a:p>
        </p:txBody>
      </p:sp>
      <p:sp>
        <p:nvSpPr>
          <p:cNvPr id="5" name="Footer Placeholder 4">
            <a:extLst>
              <a:ext uri="{FF2B5EF4-FFF2-40B4-BE49-F238E27FC236}">
                <a16:creationId xmlns:a16="http://schemas.microsoft.com/office/drawing/2014/main" id="{43014470-70D0-1849-B4AD-057F745AE5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DK"/>
          </a:p>
        </p:txBody>
      </p:sp>
      <p:sp>
        <p:nvSpPr>
          <p:cNvPr id="6" name="Slide Number Placeholder 5">
            <a:extLst>
              <a:ext uri="{FF2B5EF4-FFF2-40B4-BE49-F238E27FC236}">
                <a16:creationId xmlns:a16="http://schemas.microsoft.com/office/drawing/2014/main" id="{F5DFF57D-8A84-0C4E-91A0-92691C9A46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FE35F7-D1EA-984C-811A-B3A6CA93BBBE}" type="slidenum">
              <a:rPr lang="en-DK" smtClean="0"/>
              <a:t>‹#›</a:t>
            </a:fld>
            <a:endParaRPr lang="en-DK"/>
          </a:p>
        </p:txBody>
      </p:sp>
    </p:spTree>
    <p:extLst>
      <p:ext uri="{BB962C8B-B14F-4D97-AF65-F5344CB8AC3E}">
        <p14:creationId xmlns:p14="http://schemas.microsoft.com/office/powerpoint/2010/main" val="18983544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image" Target="../media/image32.emf"/><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3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D7DA1D-BBA5-974A-ABFF-0FF20E134DB4}"/>
              </a:ext>
            </a:extLst>
          </p:cNvPr>
          <p:cNvSpPr/>
          <p:nvPr/>
        </p:nvSpPr>
        <p:spPr>
          <a:xfrm>
            <a:off x="2974428" y="1511313"/>
            <a:ext cx="6096000" cy="4401205"/>
          </a:xfrm>
          <a:prstGeom prst="rect">
            <a:avLst/>
          </a:prstGeom>
          <a:solidFill>
            <a:schemeClr val="accent1">
              <a:lumMod val="20000"/>
              <a:lumOff val="80000"/>
            </a:schemeClr>
          </a:solidFill>
          <a:ln>
            <a:solidFill>
              <a:schemeClr val="accent1"/>
            </a:solidFill>
          </a:ln>
        </p:spPr>
        <p:txBody>
          <a:bodyPr>
            <a:spAutoFit/>
          </a:bodyPr>
          <a:lstStyle/>
          <a:p>
            <a:pPr algn="ctr"/>
            <a:r>
              <a:rPr lang="en-US" sz="3200" b="1" dirty="0">
                <a:solidFill>
                  <a:srgbClr val="FF0000"/>
                </a:solidFill>
                <a:latin typeface="Calibri" panose="020F0502020204030204" pitchFamily="34" charset="0"/>
                <a:ea typeface="Calibri" panose="020F0502020204030204" pitchFamily="34" charset="0"/>
                <a:cs typeface="Calibri" panose="020F0502020204030204" pitchFamily="34" charset="0"/>
              </a:rPr>
              <a:t>Local big histories:</a:t>
            </a:r>
          </a:p>
          <a:p>
            <a:pPr algn="ctr"/>
            <a:r>
              <a:rPr lang="en-US" sz="3200" b="1" dirty="0">
                <a:solidFill>
                  <a:srgbClr val="FF0000"/>
                </a:solidFill>
                <a:latin typeface="Calibri" panose="020F0502020204030204" pitchFamily="34" charset="0"/>
                <a:ea typeface="Calibri" panose="020F0502020204030204" pitchFamily="34" charset="0"/>
                <a:cs typeface="Calibri" panose="020F0502020204030204" pitchFamily="34" charset="0"/>
              </a:rPr>
              <a:t>Human history</a:t>
            </a:r>
            <a:endParaRPr lang="en-US" sz="3200" dirty="0"/>
          </a:p>
          <a:p>
            <a:pPr algn="ctr"/>
            <a:r>
              <a:rPr lang="en-US" dirty="0"/>
              <a:t>November 20, 2020</a:t>
            </a:r>
          </a:p>
          <a:p>
            <a:endParaRPr lang="en-US" dirty="0"/>
          </a:p>
          <a:p>
            <a:endParaRPr lang="en-US" dirty="0"/>
          </a:p>
          <a:p>
            <a:r>
              <a:rPr lang="en-US" dirty="0"/>
              <a:t>Program:</a:t>
            </a:r>
          </a:p>
          <a:p>
            <a:r>
              <a:rPr lang="en-US" dirty="0"/>
              <a:t>  </a:t>
            </a:r>
            <a:endParaRPr lang="da-DK" dirty="0"/>
          </a:p>
          <a:p>
            <a:pPr marL="285750" indent="-285750">
              <a:buFontTx/>
              <a:buChar char="-"/>
            </a:pPr>
            <a:r>
              <a:rPr lang="da-DK" dirty="0"/>
              <a:t>14.30-15.05: </a:t>
            </a:r>
            <a:r>
              <a:rPr lang="da-DK" dirty="0" err="1"/>
              <a:t>Minilecture</a:t>
            </a:r>
            <a:r>
              <a:rPr lang="da-DK" dirty="0"/>
              <a:t> I by Jacob Wamberg</a:t>
            </a:r>
            <a:r>
              <a:rPr lang="da-DK" b="1" dirty="0"/>
              <a:t>: </a:t>
            </a:r>
          </a:p>
          <a:p>
            <a:r>
              <a:rPr lang="da-DK" b="1" dirty="0"/>
              <a:t>	           Local </a:t>
            </a:r>
            <a:r>
              <a:rPr lang="da-DK" b="1" dirty="0" err="1"/>
              <a:t>big</a:t>
            </a:r>
            <a:r>
              <a:rPr lang="da-DK" b="1" dirty="0"/>
              <a:t> </a:t>
            </a:r>
            <a:r>
              <a:rPr lang="da-DK" b="1" dirty="0" err="1"/>
              <a:t>history</a:t>
            </a:r>
            <a:r>
              <a:rPr lang="da-DK" b="1" dirty="0"/>
              <a:t> of Aarhus </a:t>
            </a:r>
            <a:r>
              <a:rPr lang="da-DK" b="1" dirty="0" err="1"/>
              <a:t>University</a:t>
            </a:r>
            <a:endParaRPr lang="da-DK" b="1" dirty="0"/>
          </a:p>
          <a:p>
            <a:pPr marL="285750" indent="-285750">
              <a:buFontTx/>
              <a:buChar char="-"/>
            </a:pPr>
            <a:endParaRPr lang="da-DK" b="1" dirty="0"/>
          </a:p>
          <a:p>
            <a:pPr marL="285750" indent="-285750">
              <a:buFontTx/>
              <a:buChar char="-"/>
            </a:pPr>
            <a:r>
              <a:rPr lang="da-DK" dirty="0"/>
              <a:t>15.15-16.25: Students’ </a:t>
            </a:r>
            <a:r>
              <a:rPr lang="da-DK" dirty="0" err="1"/>
              <a:t>group</a:t>
            </a:r>
            <a:r>
              <a:rPr lang="da-DK" dirty="0"/>
              <a:t> </a:t>
            </a:r>
            <a:r>
              <a:rPr lang="da-DK" dirty="0" err="1"/>
              <a:t>work</a:t>
            </a:r>
            <a:endParaRPr lang="da-DK" dirty="0"/>
          </a:p>
          <a:p>
            <a:pPr marL="285750" indent="-285750">
              <a:buFontTx/>
              <a:buChar char="-"/>
            </a:pPr>
            <a:endParaRPr lang="en-DK" dirty="0"/>
          </a:p>
          <a:p>
            <a:pPr marL="285750" indent="-285750">
              <a:buFontTx/>
              <a:buChar char="-"/>
            </a:pPr>
            <a:r>
              <a:rPr lang="en-DK" dirty="0"/>
              <a:t>16.40-17.15: </a:t>
            </a:r>
            <a:r>
              <a:rPr lang="da-DK" dirty="0" err="1"/>
              <a:t>Minilecture</a:t>
            </a:r>
            <a:r>
              <a:rPr lang="da-DK" dirty="0"/>
              <a:t> II by Jacob Wamberg: </a:t>
            </a:r>
          </a:p>
          <a:p>
            <a:r>
              <a:rPr lang="da-DK" b="1" dirty="0"/>
              <a:t>	           </a:t>
            </a:r>
            <a:r>
              <a:rPr lang="da-DK" b="1" dirty="0" err="1"/>
              <a:t>Virtuality</a:t>
            </a:r>
            <a:r>
              <a:rPr lang="da-DK" b="1" dirty="0"/>
              <a:t> in a </a:t>
            </a:r>
            <a:r>
              <a:rPr lang="da-DK" b="1" dirty="0" err="1"/>
              <a:t>big</a:t>
            </a:r>
            <a:r>
              <a:rPr lang="da-DK" b="1" dirty="0"/>
              <a:t> </a:t>
            </a:r>
            <a:r>
              <a:rPr lang="da-DK" b="1" dirty="0" err="1"/>
              <a:t>history</a:t>
            </a:r>
            <a:r>
              <a:rPr lang="da-DK" b="1" dirty="0"/>
              <a:t> </a:t>
            </a:r>
            <a:r>
              <a:rPr lang="da-DK" b="1" dirty="0" err="1"/>
              <a:t>perspective</a:t>
            </a:r>
            <a:endParaRPr lang="en-DK" b="1" dirty="0"/>
          </a:p>
        </p:txBody>
      </p:sp>
    </p:spTree>
    <p:extLst>
      <p:ext uri="{BB962C8B-B14F-4D97-AF65-F5344CB8AC3E}">
        <p14:creationId xmlns:p14="http://schemas.microsoft.com/office/powerpoint/2010/main" val="992315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670D61-AC99-0F46-8F7C-F56C52DBB77B}"/>
              </a:ext>
            </a:extLst>
          </p:cNvPr>
          <p:cNvSpPr txBox="1"/>
          <p:nvPr/>
        </p:nvSpPr>
        <p:spPr>
          <a:xfrm>
            <a:off x="3131250" y="1814513"/>
            <a:ext cx="5783122" cy="2646878"/>
          </a:xfrm>
          <a:prstGeom prst="rect">
            <a:avLst/>
          </a:prstGeom>
          <a:solidFill>
            <a:schemeClr val="accent1">
              <a:lumMod val="20000"/>
              <a:lumOff val="80000"/>
            </a:schemeClr>
          </a:solidFill>
          <a:ln>
            <a:solidFill>
              <a:srgbClr val="002060"/>
            </a:solidFill>
          </a:ln>
        </p:spPr>
        <p:txBody>
          <a:bodyPr wrap="none" rtlCol="0">
            <a:spAutoFit/>
          </a:bodyPr>
          <a:lstStyle/>
          <a:p>
            <a:pPr algn="ctr"/>
            <a:r>
              <a:rPr lang="en-DK" sz="2800" dirty="0"/>
              <a:t>Minilecture I:</a:t>
            </a:r>
          </a:p>
          <a:p>
            <a:pPr algn="ctr"/>
            <a:r>
              <a:rPr lang="en-DK" sz="2800" dirty="0">
                <a:solidFill>
                  <a:srgbClr val="FF0000"/>
                </a:solidFill>
              </a:rPr>
              <a:t>A local big history of Aarhus University</a:t>
            </a:r>
          </a:p>
          <a:p>
            <a:pPr algn="ctr"/>
            <a:endParaRPr lang="en-DK" sz="2800" dirty="0"/>
          </a:p>
          <a:p>
            <a:pPr algn="ctr"/>
            <a:endParaRPr lang="en-DK" sz="2800" dirty="0"/>
          </a:p>
          <a:p>
            <a:pPr algn="ctr"/>
            <a:endParaRPr lang="en-DK" dirty="0"/>
          </a:p>
          <a:p>
            <a:pPr algn="ctr"/>
            <a:r>
              <a:rPr lang="en-DK" dirty="0"/>
              <a:t>Jacob Wamberg</a:t>
            </a:r>
          </a:p>
          <a:p>
            <a:pPr algn="ctr"/>
            <a:r>
              <a:rPr lang="en-DK" dirty="0"/>
              <a:t>Professor of Art History, Aarhus University</a:t>
            </a:r>
          </a:p>
        </p:txBody>
      </p:sp>
    </p:spTree>
    <p:extLst>
      <p:ext uri="{BB962C8B-B14F-4D97-AF65-F5344CB8AC3E}">
        <p14:creationId xmlns:p14="http://schemas.microsoft.com/office/powerpoint/2010/main" val="495958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351A27-67A7-F549-BEB4-4E07C4192500}"/>
              </a:ext>
            </a:extLst>
          </p:cNvPr>
          <p:cNvSpPr txBox="1"/>
          <p:nvPr/>
        </p:nvSpPr>
        <p:spPr>
          <a:xfrm>
            <a:off x="2727434" y="536028"/>
            <a:ext cx="6379779" cy="6124754"/>
          </a:xfrm>
          <a:prstGeom prst="rect">
            <a:avLst/>
          </a:prstGeom>
          <a:noFill/>
        </p:spPr>
        <p:txBody>
          <a:bodyPr wrap="square" rtlCol="0">
            <a:spAutoFit/>
          </a:bodyPr>
          <a:lstStyle/>
          <a:p>
            <a:r>
              <a:rPr lang="en-DK" b="1" dirty="0"/>
              <a:t>What’s special about human history in relation to the rest of big history?</a:t>
            </a:r>
          </a:p>
          <a:p>
            <a:endParaRPr lang="en-DK" dirty="0"/>
          </a:p>
          <a:p>
            <a:pPr marL="342900" indent="-342900">
              <a:buAutoNum type="arabicPeriod"/>
            </a:pPr>
            <a:r>
              <a:rPr lang="en-DK" b="1" dirty="0">
                <a:solidFill>
                  <a:srgbClr val="FF0000"/>
                </a:solidFill>
              </a:rPr>
              <a:t>Shared virtuality</a:t>
            </a:r>
            <a:r>
              <a:rPr lang="en-DK" dirty="0"/>
              <a:t>: Life world is guided by an added layer of virtuality, a multitude of abstract world conceptions and perceptions, “fictions”, acquired through learning</a:t>
            </a:r>
          </a:p>
          <a:p>
            <a:pPr marL="742950" lvl="1" indent="-285750">
              <a:buFontTx/>
              <a:buChar char="-"/>
            </a:pPr>
            <a:endParaRPr lang="en-DK" dirty="0"/>
          </a:p>
          <a:p>
            <a:pPr marL="742950" lvl="1" indent="-285750">
              <a:buFontTx/>
              <a:buChar char="-"/>
            </a:pPr>
            <a:r>
              <a:rPr lang="en-DK" dirty="0"/>
              <a:t>Ingredients of this virtual infrastructure: </a:t>
            </a:r>
          </a:p>
          <a:p>
            <a:pPr marL="1200150" lvl="2" indent="-285750">
              <a:buFontTx/>
              <a:buChar char="-"/>
            </a:pPr>
            <a:r>
              <a:rPr lang="en-DK" sz="1600" i="1" dirty="0">
                <a:solidFill>
                  <a:srgbClr val="FF0000"/>
                </a:solidFill>
              </a:rPr>
              <a:t>Body</a:t>
            </a:r>
            <a:r>
              <a:rPr lang="en-DK" sz="1600" dirty="0"/>
              <a:t>: Planned intentions, autonomized consciousness, autonomized emotions (feelings)</a:t>
            </a:r>
          </a:p>
          <a:p>
            <a:pPr marL="1200150" lvl="2" indent="-285750">
              <a:buFontTx/>
              <a:buChar char="-"/>
            </a:pPr>
            <a:r>
              <a:rPr lang="en-DK" sz="1600" i="1" dirty="0">
                <a:solidFill>
                  <a:srgbClr val="FF0000"/>
                </a:solidFill>
              </a:rPr>
              <a:t>Media</a:t>
            </a:r>
            <a:r>
              <a:rPr lang="en-DK" sz="1600" dirty="0"/>
              <a:t>: language, texts, images, rituals, music, </a:t>
            </a:r>
          </a:p>
          <a:p>
            <a:pPr lvl="2"/>
            <a:r>
              <a:rPr lang="en-DK" sz="1600" dirty="0"/>
              <a:t>       sensorial environment, computers </a:t>
            </a:r>
          </a:p>
          <a:p>
            <a:pPr marL="1200150" lvl="2" indent="-285750">
              <a:buFontTx/>
              <a:buChar char="-"/>
            </a:pPr>
            <a:r>
              <a:rPr lang="en-GB" sz="1600" i="1" dirty="0">
                <a:solidFill>
                  <a:srgbClr val="FF0000"/>
                </a:solidFill>
              </a:rPr>
              <a:t>I</a:t>
            </a:r>
            <a:r>
              <a:rPr lang="en-DK" sz="1600" i="1" dirty="0">
                <a:solidFill>
                  <a:srgbClr val="FF0000"/>
                </a:solidFill>
              </a:rPr>
              <a:t>deological regimes</a:t>
            </a:r>
            <a:r>
              <a:rPr lang="en-DK" sz="1600" dirty="0"/>
              <a:t>: religion, cosmology, ethics, tribal identity, national identity, shared narratives, fiction</a:t>
            </a:r>
          </a:p>
          <a:p>
            <a:pPr marL="1200150" lvl="2" indent="-285750">
              <a:buFontTx/>
              <a:buChar char="-"/>
            </a:pPr>
            <a:r>
              <a:rPr lang="en-DK" sz="1600" i="1" dirty="0">
                <a:solidFill>
                  <a:srgbClr val="FF0000"/>
                </a:solidFill>
              </a:rPr>
              <a:t>Institutions</a:t>
            </a:r>
            <a:r>
              <a:rPr lang="en-DK" sz="1600" dirty="0"/>
              <a:t>: governments, municipalities, firms, money, traffic regulation</a:t>
            </a:r>
          </a:p>
          <a:p>
            <a:pPr marL="285750" indent="-285750">
              <a:buFontTx/>
              <a:buChar char="-"/>
            </a:pPr>
            <a:endParaRPr lang="en-DK" dirty="0"/>
          </a:p>
          <a:p>
            <a:r>
              <a:rPr lang="en-DK" b="1" dirty="0">
                <a:solidFill>
                  <a:srgbClr val="0070C0"/>
                </a:solidFill>
              </a:rPr>
              <a:t>2.    Technolology</a:t>
            </a:r>
            <a:r>
              <a:rPr lang="en-DK" dirty="0"/>
              <a:t>: The human body is adaptationally unfinished and in need of technological extensions – these are likewise developed through learning and abstract receipts</a:t>
            </a:r>
          </a:p>
          <a:p>
            <a:pPr marL="742950" lvl="1" indent="-285750">
              <a:buFontTx/>
              <a:buChar char="-"/>
            </a:pPr>
            <a:endParaRPr lang="en-DK" sz="1600" dirty="0"/>
          </a:p>
          <a:p>
            <a:pPr marL="742950" lvl="1" indent="-285750">
              <a:buFontTx/>
              <a:buChar char="-"/>
            </a:pPr>
            <a:r>
              <a:rPr lang="en-DK" sz="1600" i="1" dirty="0">
                <a:solidFill>
                  <a:srgbClr val="0070C0"/>
                </a:solidFill>
              </a:rPr>
              <a:t>Examples</a:t>
            </a:r>
            <a:r>
              <a:rPr lang="en-DK" sz="1600" dirty="0"/>
              <a:t>: (Media), utensils, weapons, agriculture, buildings, transport vehicles, machines, medicine </a:t>
            </a:r>
          </a:p>
        </p:txBody>
      </p:sp>
    </p:spTree>
    <p:extLst>
      <p:ext uri="{BB962C8B-B14F-4D97-AF65-F5344CB8AC3E}">
        <p14:creationId xmlns:p14="http://schemas.microsoft.com/office/powerpoint/2010/main" val="1815677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F56D20-0DA2-5849-ABB1-2B39CCAAD1C6}"/>
              </a:ext>
            </a:extLst>
          </p:cNvPr>
          <p:cNvSpPr txBox="1"/>
          <p:nvPr/>
        </p:nvSpPr>
        <p:spPr>
          <a:xfrm>
            <a:off x="2785241" y="945931"/>
            <a:ext cx="7132209" cy="2031325"/>
          </a:xfrm>
          <a:prstGeom prst="rect">
            <a:avLst/>
          </a:prstGeom>
          <a:noFill/>
        </p:spPr>
        <p:txBody>
          <a:bodyPr wrap="none" rtlCol="0">
            <a:spAutoFit/>
          </a:bodyPr>
          <a:lstStyle/>
          <a:p>
            <a:pPr marL="342900" indent="-342900">
              <a:buAutoNum type="arabicPeriod"/>
            </a:pPr>
            <a:r>
              <a:rPr lang="en-DK" b="1" dirty="0">
                <a:solidFill>
                  <a:srgbClr val="FF0000"/>
                </a:solidFill>
              </a:rPr>
              <a:t>Human virtuality = shared world of </a:t>
            </a:r>
            <a:r>
              <a:rPr lang="en-DK" b="1" i="1" dirty="0">
                <a:solidFill>
                  <a:srgbClr val="C00000"/>
                </a:solidFill>
              </a:rPr>
              <a:t>mind and perceptions</a:t>
            </a:r>
          </a:p>
          <a:p>
            <a:r>
              <a:rPr lang="en-DK" dirty="0">
                <a:solidFill>
                  <a:srgbClr val="FF0000"/>
                </a:solidFill>
              </a:rPr>
              <a:t>         Body:</a:t>
            </a:r>
          </a:p>
          <a:p>
            <a:pPr marL="742950" lvl="1" indent="-285750">
              <a:buFontTx/>
              <a:buChar char="-"/>
            </a:pPr>
            <a:r>
              <a:rPr lang="en-DK" dirty="0"/>
              <a:t>Mind</a:t>
            </a:r>
          </a:p>
          <a:p>
            <a:pPr marL="742950" lvl="1" indent="-285750">
              <a:buFontTx/>
              <a:buChar char="-"/>
            </a:pPr>
            <a:r>
              <a:rPr lang="en-DK" dirty="0"/>
              <a:t>Perceptions </a:t>
            </a:r>
          </a:p>
          <a:p>
            <a:pPr lvl="1"/>
            <a:r>
              <a:rPr lang="en-DK" dirty="0">
                <a:solidFill>
                  <a:srgbClr val="FF0000"/>
                </a:solidFill>
              </a:rPr>
              <a:t>Surroundings:</a:t>
            </a:r>
          </a:p>
          <a:p>
            <a:pPr marL="742950" lvl="1" indent="-285750">
              <a:buFontTx/>
              <a:buChar char="-"/>
            </a:pPr>
            <a:r>
              <a:rPr lang="en-DK" dirty="0"/>
              <a:t>Extensions of mind in shared conventions (ideologies, institutions)</a:t>
            </a:r>
          </a:p>
          <a:p>
            <a:pPr marL="742950" lvl="1" indent="-285750">
              <a:buFontTx/>
              <a:buChar char="-"/>
            </a:pPr>
            <a:r>
              <a:rPr lang="en-DK" dirty="0"/>
              <a:t>Extensions of mind and perceptions in media or environment</a:t>
            </a:r>
          </a:p>
        </p:txBody>
      </p:sp>
      <p:sp>
        <p:nvSpPr>
          <p:cNvPr id="3" name="TextBox 2">
            <a:extLst>
              <a:ext uri="{FF2B5EF4-FFF2-40B4-BE49-F238E27FC236}">
                <a16:creationId xmlns:a16="http://schemas.microsoft.com/office/drawing/2014/main" id="{2D876498-276D-B743-BCEB-6B30B407FD03}"/>
              </a:ext>
            </a:extLst>
          </p:cNvPr>
          <p:cNvSpPr txBox="1"/>
          <p:nvPr/>
        </p:nvSpPr>
        <p:spPr>
          <a:xfrm>
            <a:off x="2785241" y="3720662"/>
            <a:ext cx="6880514" cy="923330"/>
          </a:xfrm>
          <a:prstGeom prst="rect">
            <a:avLst/>
          </a:prstGeom>
          <a:noFill/>
        </p:spPr>
        <p:txBody>
          <a:bodyPr wrap="square" rtlCol="0">
            <a:spAutoFit/>
          </a:bodyPr>
          <a:lstStyle/>
          <a:p>
            <a:r>
              <a:rPr lang="en-DK" b="1" dirty="0">
                <a:solidFill>
                  <a:srgbClr val="0070C0"/>
                </a:solidFill>
              </a:rPr>
              <a:t>2.    Human technology = utensils manifesting </a:t>
            </a:r>
            <a:r>
              <a:rPr lang="en-DK" b="1" i="1" dirty="0">
                <a:solidFill>
                  <a:srgbClr val="002060"/>
                </a:solidFill>
              </a:rPr>
              <a:t>physical change</a:t>
            </a:r>
          </a:p>
          <a:p>
            <a:r>
              <a:rPr lang="en-DK" b="1" dirty="0">
                <a:solidFill>
                  <a:srgbClr val="0070C0"/>
                </a:solidFill>
              </a:rPr>
              <a:t>(apart from media = virtual technologies) developed through learning and abstract receipts </a:t>
            </a:r>
          </a:p>
        </p:txBody>
      </p:sp>
    </p:spTree>
    <p:extLst>
      <p:ext uri="{BB962C8B-B14F-4D97-AF65-F5344CB8AC3E}">
        <p14:creationId xmlns:p14="http://schemas.microsoft.com/office/powerpoint/2010/main" val="4215967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 The University of Aarhus. C.F. Møller. Photo: Torben Eskerod">
            <a:extLst>
              <a:ext uri="{FF2B5EF4-FFF2-40B4-BE49-F238E27FC236}">
                <a16:creationId xmlns:a16="http://schemas.microsoft.com/office/drawing/2014/main" id="{78ECEED0-BB14-8849-A50C-66518845AA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921"/>
            <a:ext cx="5055477" cy="398025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 The University of Aarhus. C.F. Møller. Photo: Julian Weyer">
            <a:extLst>
              <a:ext uri="{FF2B5EF4-FFF2-40B4-BE49-F238E27FC236}">
                <a16:creationId xmlns:a16="http://schemas.microsoft.com/office/drawing/2014/main" id="{627AC2C2-839D-2745-821D-EEF89ED3E2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8690" y="0"/>
            <a:ext cx="3363309" cy="303456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 The University of Aarhus. C.F. Møller. Photo: Julian Weyer">
            <a:extLst>
              <a:ext uri="{FF2B5EF4-FFF2-40B4-BE49-F238E27FC236}">
                <a16:creationId xmlns:a16="http://schemas.microsoft.com/office/drawing/2014/main" id="{EAD899BE-40E2-814A-883E-7B2B8186F4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5179" y="3068207"/>
            <a:ext cx="3980159" cy="378979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 Aarhus Universitet. C.F. Møller. Photo: Poul Ib Henriksen">
            <a:extLst>
              <a:ext uri="{FF2B5EF4-FFF2-40B4-BE49-F238E27FC236}">
                <a16:creationId xmlns:a16="http://schemas.microsoft.com/office/drawing/2014/main" id="{CC24268E-819C-134E-A9AF-EF487FA621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114731"/>
            <a:ext cx="3457903" cy="274326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E0716B6-0866-724C-A6EB-CF91C117B1FC}"/>
              </a:ext>
            </a:extLst>
          </p:cNvPr>
          <p:cNvSpPr/>
          <p:nvPr/>
        </p:nvSpPr>
        <p:spPr>
          <a:xfrm>
            <a:off x="5255173" y="353989"/>
            <a:ext cx="2523906" cy="2031325"/>
          </a:xfrm>
          <a:prstGeom prst="rect">
            <a:avLst/>
          </a:prstGeom>
        </p:spPr>
        <p:txBody>
          <a:bodyPr wrap="square">
            <a:spAutoFit/>
          </a:bodyPr>
          <a:lstStyle/>
          <a:p>
            <a:r>
              <a:rPr lang="en-GB" dirty="0"/>
              <a:t>Aarhus University Campus (1931 – present)</a:t>
            </a:r>
          </a:p>
          <a:p>
            <a:r>
              <a:rPr lang="en-GB" dirty="0"/>
              <a:t>C.F. </a:t>
            </a:r>
            <a:r>
              <a:rPr lang="en-GB" dirty="0" err="1"/>
              <a:t>Møller</a:t>
            </a:r>
            <a:r>
              <a:rPr lang="en-GB" dirty="0"/>
              <a:t> and Kay </a:t>
            </a:r>
            <a:r>
              <a:rPr lang="en-GB" dirty="0" err="1"/>
              <a:t>Fisker</a:t>
            </a:r>
            <a:r>
              <a:rPr lang="en-GB" dirty="0"/>
              <a:t>.</a:t>
            </a:r>
          </a:p>
          <a:p>
            <a:r>
              <a:rPr lang="en-GB" dirty="0"/>
              <a:t>Park done in collaboration with </a:t>
            </a:r>
            <a:r>
              <a:rPr lang="en-GB" dirty="0" err="1"/>
              <a:t>C.Th</a:t>
            </a:r>
            <a:r>
              <a:rPr lang="en-GB" dirty="0"/>
              <a:t>. </a:t>
            </a:r>
            <a:r>
              <a:rPr lang="en-GB" dirty="0" err="1"/>
              <a:t>Sørensen</a:t>
            </a:r>
            <a:r>
              <a:rPr lang="en-GB" dirty="0"/>
              <a:t> </a:t>
            </a:r>
            <a:endParaRPr lang="en-DK" dirty="0"/>
          </a:p>
        </p:txBody>
      </p:sp>
    </p:spTree>
    <p:extLst>
      <p:ext uri="{BB962C8B-B14F-4D97-AF65-F5344CB8AC3E}">
        <p14:creationId xmlns:p14="http://schemas.microsoft.com/office/powerpoint/2010/main" val="1620066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e English Landscape Garden of the Eighteenth Century and the Role of  Literature">
            <a:extLst>
              <a:ext uri="{FF2B5EF4-FFF2-40B4-BE49-F238E27FC236}">
                <a16:creationId xmlns:a16="http://schemas.microsoft.com/office/drawing/2014/main" id="{E0D7473D-66D8-814D-A468-F325087459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018336" cy="334229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 The University of Aarhus. C.F. Møller. Photo: Torben Eskerod">
            <a:extLst>
              <a:ext uri="{FF2B5EF4-FFF2-40B4-BE49-F238E27FC236}">
                <a16:creationId xmlns:a16="http://schemas.microsoft.com/office/drawing/2014/main" id="{0B7D323B-F36D-C948-9AA3-B68A846A3B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9381" y="0"/>
            <a:ext cx="4645573" cy="36575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F90B7A5-209E-154A-9A02-0BCF0445197A}"/>
              </a:ext>
            </a:extLst>
          </p:cNvPr>
          <p:cNvSpPr txBox="1"/>
          <p:nvPr/>
        </p:nvSpPr>
        <p:spPr>
          <a:xfrm>
            <a:off x="0" y="3429000"/>
            <a:ext cx="4936095" cy="646331"/>
          </a:xfrm>
          <a:prstGeom prst="rect">
            <a:avLst/>
          </a:prstGeom>
          <a:noFill/>
        </p:spPr>
        <p:txBody>
          <a:bodyPr wrap="none" rtlCol="0">
            <a:spAutoFit/>
          </a:bodyPr>
          <a:lstStyle/>
          <a:p>
            <a:r>
              <a:rPr lang="en-DK" dirty="0"/>
              <a:t>Stourhead Gardens (1741-80), Wiltshire. Architect:</a:t>
            </a:r>
          </a:p>
          <a:p>
            <a:r>
              <a:rPr lang="en-DK" dirty="0"/>
              <a:t>Henry Hoare</a:t>
            </a:r>
          </a:p>
        </p:txBody>
      </p:sp>
      <p:pic>
        <p:nvPicPr>
          <p:cNvPr id="3076" name="Picture 4" descr="savanna grasslands">
            <a:extLst>
              <a:ext uri="{FF2B5EF4-FFF2-40B4-BE49-F238E27FC236}">
                <a16:creationId xmlns:a16="http://schemas.microsoft.com/office/drawing/2014/main" id="{F255BDE7-FC29-3544-AC25-F22D1761F1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4233041"/>
            <a:ext cx="3499945" cy="262495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07A73E6-C73D-E447-AC32-CD5994A1E77B}"/>
              </a:ext>
            </a:extLst>
          </p:cNvPr>
          <p:cNvSpPr txBox="1"/>
          <p:nvPr/>
        </p:nvSpPr>
        <p:spPr>
          <a:xfrm>
            <a:off x="3689131" y="6201103"/>
            <a:ext cx="1965435" cy="646331"/>
          </a:xfrm>
          <a:prstGeom prst="rect">
            <a:avLst/>
          </a:prstGeom>
          <a:noFill/>
        </p:spPr>
        <p:txBody>
          <a:bodyPr wrap="square" rtlCol="0">
            <a:spAutoFit/>
          </a:bodyPr>
          <a:lstStyle/>
          <a:p>
            <a:r>
              <a:rPr lang="en-DK" dirty="0"/>
              <a:t>East African Savanna landscape</a:t>
            </a:r>
          </a:p>
        </p:txBody>
      </p:sp>
      <p:sp>
        <p:nvSpPr>
          <p:cNvPr id="6" name="AutoShape 6">
            <a:extLst>
              <a:ext uri="{FF2B5EF4-FFF2-40B4-BE49-F238E27FC236}">
                <a16:creationId xmlns:a16="http://schemas.microsoft.com/office/drawing/2014/main" id="{EC66C7AB-BD14-D548-B5DA-1DBF7EDD0F19}"/>
              </a:ext>
            </a:extLst>
          </p:cNvPr>
          <p:cNvSpPr>
            <a:spLocks noChangeAspect="1" noChangeArrowheads="1"/>
          </p:cNvSpPr>
          <p:nvPr/>
        </p:nvSpPr>
        <p:spPr bwMode="auto">
          <a:xfrm>
            <a:off x="2286000" y="742950"/>
            <a:ext cx="7620000" cy="53721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DK"/>
          </a:p>
        </p:txBody>
      </p:sp>
      <p:pic>
        <p:nvPicPr>
          <p:cNvPr id="3080" name="Picture 8">
            <a:extLst>
              <a:ext uri="{FF2B5EF4-FFF2-40B4-BE49-F238E27FC236}">
                <a16:creationId xmlns:a16="http://schemas.microsoft.com/office/drawing/2014/main" id="{1A60EA67-FAC3-9C48-881E-F7501C2ABC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3062" y="3679198"/>
            <a:ext cx="4508938" cy="31788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A6DE88E-DD06-DA45-9B60-8BB056CE4E3D}"/>
              </a:ext>
            </a:extLst>
          </p:cNvPr>
          <p:cNvSpPr txBox="1"/>
          <p:nvPr/>
        </p:nvSpPr>
        <p:spPr>
          <a:xfrm>
            <a:off x="9937531" y="2755868"/>
            <a:ext cx="2081048" cy="923330"/>
          </a:xfrm>
          <a:prstGeom prst="rect">
            <a:avLst/>
          </a:prstGeom>
          <a:noFill/>
        </p:spPr>
        <p:txBody>
          <a:bodyPr wrap="square" rtlCol="0">
            <a:spAutoFit/>
          </a:bodyPr>
          <a:lstStyle/>
          <a:p>
            <a:pPr algn="r"/>
            <a:r>
              <a:rPr lang="en-DK" dirty="0"/>
              <a:t>Grassing sheep in the university park 1934</a:t>
            </a:r>
          </a:p>
        </p:txBody>
      </p:sp>
      <p:sp>
        <p:nvSpPr>
          <p:cNvPr id="8" name="TextBox 7">
            <a:extLst>
              <a:ext uri="{FF2B5EF4-FFF2-40B4-BE49-F238E27FC236}">
                <a16:creationId xmlns:a16="http://schemas.microsoft.com/office/drawing/2014/main" id="{DF0D8AE9-855B-3147-8994-1F024EA160C9}"/>
              </a:ext>
            </a:extLst>
          </p:cNvPr>
          <p:cNvSpPr txBox="1"/>
          <p:nvPr/>
        </p:nvSpPr>
        <p:spPr>
          <a:xfrm>
            <a:off x="4214649" y="4645572"/>
            <a:ext cx="3468414" cy="707886"/>
          </a:xfrm>
          <a:prstGeom prst="rect">
            <a:avLst/>
          </a:prstGeom>
          <a:noFill/>
        </p:spPr>
        <p:txBody>
          <a:bodyPr wrap="square" rtlCol="0">
            <a:spAutoFit/>
          </a:bodyPr>
          <a:lstStyle/>
          <a:p>
            <a:r>
              <a:rPr lang="en-DK" sz="2000" dirty="0">
                <a:solidFill>
                  <a:srgbClr val="FF0000"/>
                </a:solidFill>
              </a:rPr>
              <a:t>The university’s pastoral landscape park </a:t>
            </a:r>
          </a:p>
        </p:txBody>
      </p:sp>
    </p:spTree>
    <p:extLst>
      <p:ext uri="{BB962C8B-B14F-4D97-AF65-F5344CB8AC3E}">
        <p14:creationId xmlns:p14="http://schemas.microsoft.com/office/powerpoint/2010/main" val="519700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EE4AA2-F104-FA49-A7C2-4E00531A1061}"/>
              </a:ext>
            </a:extLst>
          </p:cNvPr>
          <p:cNvPicPr>
            <a:picLocks noChangeAspect="1"/>
          </p:cNvPicPr>
          <p:nvPr/>
        </p:nvPicPr>
        <p:blipFill>
          <a:blip r:embed="rId2"/>
          <a:stretch>
            <a:fillRect/>
          </a:stretch>
        </p:blipFill>
        <p:spPr>
          <a:xfrm>
            <a:off x="141577" y="168167"/>
            <a:ext cx="6651196" cy="2511972"/>
          </a:xfrm>
          <a:prstGeom prst="rect">
            <a:avLst/>
          </a:prstGeom>
        </p:spPr>
      </p:pic>
      <p:sp>
        <p:nvSpPr>
          <p:cNvPr id="4" name="TextBox 3">
            <a:extLst>
              <a:ext uri="{FF2B5EF4-FFF2-40B4-BE49-F238E27FC236}">
                <a16:creationId xmlns:a16="http://schemas.microsoft.com/office/drawing/2014/main" id="{6D14BE25-5990-DF44-896F-18BB521D8BC0}"/>
              </a:ext>
            </a:extLst>
          </p:cNvPr>
          <p:cNvSpPr txBox="1"/>
          <p:nvPr/>
        </p:nvSpPr>
        <p:spPr>
          <a:xfrm>
            <a:off x="231228" y="2680139"/>
            <a:ext cx="1734206" cy="584775"/>
          </a:xfrm>
          <a:prstGeom prst="rect">
            <a:avLst/>
          </a:prstGeom>
          <a:noFill/>
        </p:spPr>
        <p:txBody>
          <a:bodyPr wrap="square" rtlCol="0">
            <a:spAutoFit/>
          </a:bodyPr>
          <a:lstStyle/>
          <a:p>
            <a:r>
              <a:rPr lang="en-DK" sz="1600" dirty="0"/>
              <a:t>18,000 before present</a:t>
            </a:r>
          </a:p>
        </p:txBody>
      </p:sp>
      <p:sp>
        <p:nvSpPr>
          <p:cNvPr id="5" name="TextBox 4">
            <a:extLst>
              <a:ext uri="{FF2B5EF4-FFF2-40B4-BE49-F238E27FC236}">
                <a16:creationId xmlns:a16="http://schemas.microsoft.com/office/drawing/2014/main" id="{BC96E446-7D89-5A41-8343-589348E7DEF5}"/>
              </a:ext>
            </a:extLst>
          </p:cNvPr>
          <p:cNvSpPr txBox="1"/>
          <p:nvPr/>
        </p:nvSpPr>
        <p:spPr>
          <a:xfrm>
            <a:off x="1965434" y="2680139"/>
            <a:ext cx="1355835" cy="584775"/>
          </a:xfrm>
          <a:prstGeom prst="rect">
            <a:avLst/>
          </a:prstGeom>
          <a:noFill/>
        </p:spPr>
        <p:txBody>
          <a:bodyPr wrap="square" rtlCol="0">
            <a:spAutoFit/>
          </a:bodyPr>
          <a:lstStyle/>
          <a:p>
            <a:r>
              <a:rPr lang="en-DK" sz="1600" dirty="0"/>
              <a:t>16,000 before present</a:t>
            </a:r>
          </a:p>
        </p:txBody>
      </p:sp>
      <p:sp>
        <p:nvSpPr>
          <p:cNvPr id="6" name="TextBox 5">
            <a:extLst>
              <a:ext uri="{FF2B5EF4-FFF2-40B4-BE49-F238E27FC236}">
                <a16:creationId xmlns:a16="http://schemas.microsoft.com/office/drawing/2014/main" id="{ADBE8AC5-83F2-D84A-994E-612F03AABD4B}"/>
              </a:ext>
            </a:extLst>
          </p:cNvPr>
          <p:cNvSpPr txBox="1"/>
          <p:nvPr/>
        </p:nvSpPr>
        <p:spPr>
          <a:xfrm>
            <a:off x="4740165" y="2680138"/>
            <a:ext cx="1355835" cy="584775"/>
          </a:xfrm>
          <a:prstGeom prst="rect">
            <a:avLst/>
          </a:prstGeom>
          <a:noFill/>
        </p:spPr>
        <p:txBody>
          <a:bodyPr wrap="square" rtlCol="0">
            <a:spAutoFit/>
          </a:bodyPr>
          <a:lstStyle/>
          <a:p>
            <a:r>
              <a:rPr lang="en-DK" sz="1600" dirty="0"/>
              <a:t>12,000 before present</a:t>
            </a:r>
          </a:p>
        </p:txBody>
      </p:sp>
      <p:sp>
        <p:nvSpPr>
          <p:cNvPr id="7" name="TextBox 6">
            <a:extLst>
              <a:ext uri="{FF2B5EF4-FFF2-40B4-BE49-F238E27FC236}">
                <a16:creationId xmlns:a16="http://schemas.microsoft.com/office/drawing/2014/main" id="{64A30FC5-0188-5341-A12A-AD83F4171386}"/>
              </a:ext>
            </a:extLst>
          </p:cNvPr>
          <p:cNvSpPr txBox="1"/>
          <p:nvPr/>
        </p:nvSpPr>
        <p:spPr>
          <a:xfrm>
            <a:off x="231228" y="-16499"/>
            <a:ext cx="2837508" cy="369332"/>
          </a:xfrm>
          <a:prstGeom prst="rect">
            <a:avLst/>
          </a:prstGeom>
          <a:noFill/>
        </p:spPr>
        <p:txBody>
          <a:bodyPr wrap="none" rtlCol="0">
            <a:spAutoFit/>
          </a:bodyPr>
          <a:lstStyle/>
          <a:p>
            <a:r>
              <a:rPr lang="en-DK" dirty="0"/>
              <a:t>Denmark in the late ice age</a:t>
            </a:r>
          </a:p>
        </p:txBody>
      </p:sp>
      <p:pic>
        <p:nvPicPr>
          <p:cNvPr id="5122" name="Picture 2" descr="Mariane Thomsens Gade 36, 8000 Aarhus C – Aarhus Mæglerne">
            <a:extLst>
              <a:ext uri="{FF2B5EF4-FFF2-40B4-BE49-F238E27FC236}">
                <a16:creationId xmlns:a16="http://schemas.microsoft.com/office/drawing/2014/main" id="{8A08FD2A-B715-B042-95CC-59A3351F2B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465" y="850033"/>
            <a:ext cx="5171535" cy="344769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1699518-535E-8945-9EDD-50ABE67EC0B3}"/>
              </a:ext>
            </a:extLst>
          </p:cNvPr>
          <p:cNvSpPr txBox="1"/>
          <p:nvPr/>
        </p:nvSpPr>
        <p:spPr>
          <a:xfrm>
            <a:off x="8647375" y="338540"/>
            <a:ext cx="3544625" cy="369332"/>
          </a:xfrm>
          <a:prstGeom prst="rect">
            <a:avLst/>
          </a:prstGeom>
          <a:noFill/>
        </p:spPr>
        <p:txBody>
          <a:bodyPr wrap="none" rtlCol="0">
            <a:spAutoFit/>
          </a:bodyPr>
          <a:lstStyle/>
          <a:p>
            <a:r>
              <a:rPr lang="en-DK" dirty="0"/>
              <a:t>The Iceberg (2013), Aarhus Harbour</a:t>
            </a:r>
          </a:p>
        </p:txBody>
      </p:sp>
      <p:pic>
        <p:nvPicPr>
          <p:cNvPr id="5124" name="Picture 4" descr=" The University of Aarhus. C.F. Møller">
            <a:extLst>
              <a:ext uri="{FF2B5EF4-FFF2-40B4-BE49-F238E27FC236}">
                <a16:creationId xmlns:a16="http://schemas.microsoft.com/office/drawing/2014/main" id="{9E1C38A5-F3A8-7248-815B-2C4A2F45838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6195"/>
          <a:stretch/>
        </p:blipFill>
        <p:spPr bwMode="auto">
          <a:xfrm>
            <a:off x="141577" y="4799423"/>
            <a:ext cx="11141251" cy="195492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183C157-A4C1-9D4C-9C92-13E46345268A}"/>
              </a:ext>
            </a:extLst>
          </p:cNvPr>
          <p:cNvSpPr txBox="1"/>
          <p:nvPr/>
        </p:nvSpPr>
        <p:spPr>
          <a:xfrm>
            <a:off x="141577" y="4078014"/>
            <a:ext cx="5913222" cy="369332"/>
          </a:xfrm>
          <a:prstGeom prst="rect">
            <a:avLst/>
          </a:prstGeom>
          <a:noFill/>
        </p:spPr>
        <p:txBody>
          <a:bodyPr wrap="none" rtlCol="0">
            <a:spAutoFit/>
          </a:bodyPr>
          <a:lstStyle/>
          <a:p>
            <a:r>
              <a:rPr lang="en-DK" dirty="0"/>
              <a:t>Aarhus University emerging around an ice age moraine valley</a:t>
            </a:r>
          </a:p>
        </p:txBody>
      </p:sp>
    </p:spTree>
    <p:extLst>
      <p:ext uri="{BB962C8B-B14F-4D97-AF65-F5344CB8AC3E}">
        <p14:creationId xmlns:p14="http://schemas.microsoft.com/office/powerpoint/2010/main" val="3920105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EC9D18-85FD-A847-A3EA-EFEF30500452}"/>
              </a:ext>
            </a:extLst>
          </p:cNvPr>
          <p:cNvSpPr txBox="1"/>
          <p:nvPr/>
        </p:nvSpPr>
        <p:spPr>
          <a:xfrm>
            <a:off x="525517" y="378372"/>
            <a:ext cx="2203488" cy="369332"/>
          </a:xfrm>
          <a:prstGeom prst="rect">
            <a:avLst/>
          </a:prstGeom>
          <a:noFill/>
        </p:spPr>
        <p:txBody>
          <a:bodyPr wrap="none" rtlCol="0">
            <a:spAutoFit/>
          </a:bodyPr>
          <a:lstStyle/>
          <a:p>
            <a:r>
              <a:rPr lang="en-DK" b="1" dirty="0">
                <a:highlight>
                  <a:srgbClr val="FFFF00"/>
                </a:highlight>
              </a:rPr>
              <a:t>Yellow</a:t>
            </a:r>
            <a:r>
              <a:rPr lang="en-DK" b="1" dirty="0"/>
              <a:t> and </a:t>
            </a:r>
            <a:r>
              <a:rPr lang="en-DK" b="1" dirty="0">
                <a:solidFill>
                  <a:srgbClr val="FF0000"/>
                </a:solidFill>
              </a:rPr>
              <a:t>red</a:t>
            </a:r>
            <a:r>
              <a:rPr lang="en-DK" b="1" dirty="0"/>
              <a:t> bricks</a:t>
            </a:r>
          </a:p>
        </p:txBody>
      </p:sp>
      <p:sp>
        <p:nvSpPr>
          <p:cNvPr id="3" name="TextBox 2">
            <a:extLst>
              <a:ext uri="{FF2B5EF4-FFF2-40B4-BE49-F238E27FC236}">
                <a16:creationId xmlns:a16="http://schemas.microsoft.com/office/drawing/2014/main" id="{F5249870-A93E-194A-916D-3D37114E3EBF}"/>
              </a:ext>
            </a:extLst>
          </p:cNvPr>
          <p:cNvSpPr txBox="1"/>
          <p:nvPr/>
        </p:nvSpPr>
        <p:spPr>
          <a:xfrm>
            <a:off x="525517" y="1250731"/>
            <a:ext cx="6930423" cy="1754326"/>
          </a:xfrm>
          <a:prstGeom prst="rect">
            <a:avLst/>
          </a:prstGeom>
          <a:noFill/>
        </p:spPr>
        <p:txBody>
          <a:bodyPr wrap="none" rtlCol="0">
            <a:spAutoFit/>
          </a:bodyPr>
          <a:lstStyle/>
          <a:p>
            <a:pPr marL="285750" indent="-285750">
              <a:buFontTx/>
              <a:buChar char="-"/>
            </a:pPr>
            <a:r>
              <a:rPr lang="en-DK" dirty="0"/>
              <a:t>Both are derived from burned clay extracted from moraine deposits: </a:t>
            </a:r>
          </a:p>
          <a:p>
            <a:pPr marL="742950" lvl="1" indent="-285750">
              <a:buFontTx/>
              <a:buChar char="-"/>
            </a:pPr>
            <a:r>
              <a:rPr lang="en-DK" dirty="0"/>
              <a:t>red bricks from the upper layer of clay with oxidated iron (</a:t>
            </a:r>
            <a:r>
              <a:rPr lang="en-DK" i="1" dirty="0"/>
              <a:t>ferri</a:t>
            </a:r>
            <a:r>
              <a:rPr lang="en-DK" dirty="0"/>
              <a:t>)</a:t>
            </a:r>
          </a:p>
          <a:p>
            <a:pPr marL="742950" lvl="1" indent="-285750">
              <a:buFontTx/>
              <a:buChar char="-"/>
            </a:pPr>
            <a:r>
              <a:rPr lang="en-DK" dirty="0"/>
              <a:t>yellow bricks from the lower layer non-oxidated iron (</a:t>
            </a:r>
            <a:r>
              <a:rPr lang="en-DK" i="1" dirty="0"/>
              <a:t>ferro</a:t>
            </a:r>
            <a:r>
              <a:rPr lang="en-DK" dirty="0"/>
              <a:t>)</a:t>
            </a:r>
          </a:p>
          <a:p>
            <a:pPr lvl="1"/>
            <a:endParaRPr lang="en-DK" dirty="0"/>
          </a:p>
          <a:p>
            <a:pPr lvl="1"/>
            <a:endParaRPr lang="en-DK" dirty="0"/>
          </a:p>
          <a:p>
            <a:pPr marL="742950" lvl="1" indent="-285750">
              <a:buFontTx/>
              <a:buChar char="-"/>
            </a:pPr>
            <a:endParaRPr lang="en-DK" dirty="0"/>
          </a:p>
        </p:txBody>
      </p:sp>
      <p:pic>
        <p:nvPicPr>
          <p:cNvPr id="6146" name="Picture 2" descr="Facader af mursten">
            <a:extLst>
              <a:ext uri="{FF2B5EF4-FFF2-40B4-BE49-F238E27FC236}">
                <a16:creationId xmlns:a16="http://schemas.microsoft.com/office/drawing/2014/main" id="{A392C07A-4FAE-9C49-8B04-F2265C4C5A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7635" y="4055241"/>
            <a:ext cx="4408508" cy="280275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Slagslunde Kirke">
            <a:extLst>
              <a:ext uri="{FF2B5EF4-FFF2-40B4-BE49-F238E27FC236}">
                <a16:creationId xmlns:a16="http://schemas.microsoft.com/office/drawing/2014/main" id="{A8120B2C-3EB9-5C41-A5A5-B465A935BB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55241"/>
            <a:ext cx="5605517" cy="280275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0E78D44-3890-7C46-995F-993A26F3C3E3}"/>
              </a:ext>
            </a:extLst>
          </p:cNvPr>
          <p:cNvSpPr txBox="1"/>
          <p:nvPr/>
        </p:nvSpPr>
        <p:spPr>
          <a:xfrm>
            <a:off x="525517" y="2404892"/>
            <a:ext cx="8723586" cy="1200329"/>
          </a:xfrm>
          <a:prstGeom prst="rect">
            <a:avLst/>
          </a:prstGeom>
          <a:noFill/>
        </p:spPr>
        <p:txBody>
          <a:bodyPr wrap="square" rtlCol="0">
            <a:spAutoFit/>
          </a:bodyPr>
          <a:lstStyle/>
          <a:p>
            <a:pPr marL="285750" indent="-285750">
              <a:buFontTx/>
              <a:buChar char="-"/>
            </a:pPr>
            <a:r>
              <a:rPr lang="en-DK" dirty="0"/>
              <a:t>Most </a:t>
            </a:r>
            <a:r>
              <a:rPr lang="en-GB" dirty="0"/>
              <a:t>M</a:t>
            </a:r>
            <a:r>
              <a:rPr lang="en-DK" dirty="0"/>
              <a:t>edieval churches in DK are built from red bricks from the immediately accessible upper clay layer, but since this layer has mostly been exhausted, since 1900 most brick buildings in DK are made from yellow bricks.</a:t>
            </a:r>
          </a:p>
          <a:p>
            <a:pPr marL="285750" indent="-285750">
              <a:buFontTx/>
              <a:buChar char="-"/>
            </a:pPr>
            <a:endParaRPr lang="en-DK" dirty="0"/>
          </a:p>
        </p:txBody>
      </p:sp>
      <p:sp>
        <p:nvSpPr>
          <p:cNvPr id="7" name="TextBox 6">
            <a:extLst>
              <a:ext uri="{FF2B5EF4-FFF2-40B4-BE49-F238E27FC236}">
                <a16:creationId xmlns:a16="http://schemas.microsoft.com/office/drawing/2014/main" id="{75DECB1E-26BB-CB41-88FA-363D728A3246}"/>
              </a:ext>
            </a:extLst>
          </p:cNvPr>
          <p:cNvSpPr txBox="1"/>
          <p:nvPr/>
        </p:nvSpPr>
        <p:spPr>
          <a:xfrm>
            <a:off x="0" y="3645565"/>
            <a:ext cx="4267200" cy="369332"/>
          </a:xfrm>
          <a:prstGeom prst="rect">
            <a:avLst/>
          </a:prstGeom>
          <a:noFill/>
        </p:spPr>
        <p:txBody>
          <a:bodyPr wrap="square" rtlCol="0">
            <a:spAutoFit/>
          </a:bodyPr>
          <a:lstStyle/>
          <a:p>
            <a:r>
              <a:rPr lang="en-DK" dirty="0"/>
              <a:t>Slagslunde Church (1100s – 1800s)</a:t>
            </a:r>
          </a:p>
        </p:txBody>
      </p:sp>
      <p:sp>
        <p:nvSpPr>
          <p:cNvPr id="8" name="TextBox 7">
            <a:extLst>
              <a:ext uri="{FF2B5EF4-FFF2-40B4-BE49-F238E27FC236}">
                <a16:creationId xmlns:a16="http://schemas.microsoft.com/office/drawing/2014/main" id="{9F7752D5-8ADA-2946-B77B-E07F7B1E8C33}"/>
              </a:ext>
            </a:extLst>
          </p:cNvPr>
          <p:cNvSpPr txBox="1"/>
          <p:nvPr/>
        </p:nvSpPr>
        <p:spPr>
          <a:xfrm>
            <a:off x="8739108" y="3605221"/>
            <a:ext cx="3217035" cy="369332"/>
          </a:xfrm>
          <a:prstGeom prst="rect">
            <a:avLst/>
          </a:prstGeom>
          <a:noFill/>
        </p:spPr>
        <p:txBody>
          <a:bodyPr wrap="none" rtlCol="0">
            <a:spAutoFit/>
          </a:bodyPr>
          <a:lstStyle/>
          <a:p>
            <a:r>
              <a:rPr lang="en-DK" dirty="0"/>
              <a:t>Typical 20th-century Danish villa</a:t>
            </a:r>
          </a:p>
        </p:txBody>
      </p:sp>
    </p:spTree>
    <p:extLst>
      <p:ext uri="{BB962C8B-B14F-4D97-AF65-F5344CB8AC3E}">
        <p14:creationId xmlns:p14="http://schemas.microsoft.com/office/powerpoint/2010/main" val="85013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Model af Århus i vikingetiden. Foto: Moesgård Museum">
            <a:extLst>
              <a:ext uri="{FF2B5EF4-FFF2-40B4-BE49-F238E27FC236}">
                <a16:creationId xmlns:a16="http://schemas.microsoft.com/office/drawing/2014/main" id="{E3D95702-477C-1E42-86B1-51EE8A8AFD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2858" y="867838"/>
            <a:ext cx="3549142" cy="237924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Model af Århus i vikingetiden. Foto: Moesgård Museum">
            <a:extLst>
              <a:ext uri="{FF2B5EF4-FFF2-40B4-BE49-F238E27FC236}">
                <a16:creationId xmlns:a16="http://schemas.microsoft.com/office/drawing/2014/main" id="{4666D2C2-50C2-FC4E-95DE-61B0B4FA61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3933" y="3377981"/>
            <a:ext cx="5191189" cy="348001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EF74452-2941-1642-AD25-8AF1F024AA29}"/>
              </a:ext>
            </a:extLst>
          </p:cNvPr>
          <p:cNvSpPr txBox="1"/>
          <p:nvPr/>
        </p:nvSpPr>
        <p:spPr>
          <a:xfrm>
            <a:off x="9719068" y="221507"/>
            <a:ext cx="2472932" cy="646331"/>
          </a:xfrm>
          <a:prstGeom prst="rect">
            <a:avLst/>
          </a:prstGeom>
          <a:noFill/>
        </p:spPr>
        <p:txBody>
          <a:bodyPr wrap="square" rtlCol="0">
            <a:spAutoFit/>
          </a:bodyPr>
          <a:lstStyle/>
          <a:p>
            <a:pPr algn="r"/>
            <a:r>
              <a:rPr lang="en-DK" dirty="0"/>
              <a:t>Aarhus (Aros) in the Viking Age (700-900 CE)</a:t>
            </a:r>
          </a:p>
        </p:txBody>
      </p:sp>
      <p:pic>
        <p:nvPicPr>
          <p:cNvPr id="6" name="Picture 2" descr=" The University of Aarhus. C.F. Møller. Photo: Erik W. Olsson">
            <a:extLst>
              <a:ext uri="{FF2B5EF4-FFF2-40B4-BE49-F238E27FC236}">
                <a16:creationId xmlns:a16="http://schemas.microsoft.com/office/drawing/2014/main" id="{ECB4BD81-DC99-C84C-BAF3-B04DAFF8FF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4151587" cy="417186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 The University of Aarhus. C.F. Møller. Photo: Julian Weyer">
            <a:extLst>
              <a:ext uri="{FF2B5EF4-FFF2-40B4-BE49-F238E27FC236}">
                <a16:creationId xmlns:a16="http://schemas.microsoft.com/office/drawing/2014/main" id="{28BC2B7A-AF1B-254F-A24F-FF62BD4383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64795" y="0"/>
            <a:ext cx="2126002" cy="3174673"/>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Aros Kunstmuseum - HauCon A/S">
            <a:extLst>
              <a:ext uri="{FF2B5EF4-FFF2-40B4-BE49-F238E27FC236}">
                <a16:creationId xmlns:a16="http://schemas.microsoft.com/office/drawing/2014/main" id="{72E69A75-7B22-D343-B71B-081B8DBAC2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971393"/>
            <a:ext cx="3773213" cy="188660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A05FDAF-D43C-3145-AE5D-14542B3B5B7E}"/>
              </a:ext>
            </a:extLst>
          </p:cNvPr>
          <p:cNvSpPr txBox="1"/>
          <p:nvPr/>
        </p:nvSpPr>
        <p:spPr>
          <a:xfrm>
            <a:off x="3773213" y="4992414"/>
            <a:ext cx="1629103" cy="1200329"/>
          </a:xfrm>
          <a:prstGeom prst="rect">
            <a:avLst/>
          </a:prstGeom>
          <a:noFill/>
        </p:spPr>
        <p:txBody>
          <a:bodyPr wrap="square" rtlCol="0">
            <a:spAutoFit/>
          </a:bodyPr>
          <a:lstStyle/>
          <a:p>
            <a:r>
              <a:rPr lang="en-DK" dirty="0"/>
              <a:t>ARoS Art Museum</a:t>
            </a:r>
          </a:p>
          <a:p>
            <a:r>
              <a:rPr lang="en-DK" dirty="0"/>
              <a:t>(2004) by</a:t>
            </a:r>
          </a:p>
          <a:p>
            <a:r>
              <a:rPr lang="en-DK" dirty="0"/>
              <a:t>SHL Architects</a:t>
            </a:r>
          </a:p>
        </p:txBody>
      </p:sp>
    </p:spTree>
    <p:extLst>
      <p:ext uri="{BB962C8B-B14F-4D97-AF65-F5344CB8AC3E}">
        <p14:creationId xmlns:p14="http://schemas.microsoft.com/office/powerpoint/2010/main" val="4215282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48EAA0BF-5B30-924D-B962-4DFD4A9763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369879" cy="449317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7281145-F161-384D-ACC1-DC00A281CF9B}"/>
              </a:ext>
            </a:extLst>
          </p:cNvPr>
          <p:cNvSpPr txBox="1"/>
          <p:nvPr/>
        </p:nvSpPr>
        <p:spPr>
          <a:xfrm>
            <a:off x="-33905" y="4575786"/>
            <a:ext cx="2873800" cy="338554"/>
          </a:xfrm>
          <a:prstGeom prst="rect">
            <a:avLst/>
          </a:prstGeom>
          <a:noFill/>
        </p:spPr>
        <p:txBody>
          <a:bodyPr wrap="none" rtlCol="0">
            <a:spAutoFit/>
          </a:bodyPr>
          <a:lstStyle/>
          <a:p>
            <a:r>
              <a:rPr lang="en-DK" sz="1600" dirty="0"/>
              <a:t>Aula of Aarhus University (1946)</a:t>
            </a:r>
          </a:p>
        </p:txBody>
      </p:sp>
      <p:pic>
        <p:nvPicPr>
          <p:cNvPr id="8196" name="Picture 4">
            <a:extLst>
              <a:ext uri="{FF2B5EF4-FFF2-40B4-BE49-F238E27FC236}">
                <a16:creationId xmlns:a16="http://schemas.microsoft.com/office/drawing/2014/main" id="{2BDB9A79-6563-CA4C-86EB-E6CEF1F134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1986" y="0"/>
            <a:ext cx="5990897" cy="44931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9B6C538-5FBC-EE4B-ADA3-30F4E58DA3E7}"/>
              </a:ext>
            </a:extLst>
          </p:cNvPr>
          <p:cNvSpPr txBox="1"/>
          <p:nvPr/>
        </p:nvSpPr>
        <p:spPr>
          <a:xfrm>
            <a:off x="9532883" y="65951"/>
            <a:ext cx="2551800" cy="584775"/>
          </a:xfrm>
          <a:prstGeom prst="rect">
            <a:avLst/>
          </a:prstGeom>
          <a:noFill/>
        </p:spPr>
        <p:txBody>
          <a:bodyPr wrap="square" rtlCol="0">
            <a:spAutoFit/>
          </a:bodyPr>
          <a:lstStyle/>
          <a:p>
            <a:r>
              <a:rPr lang="en-DK" sz="1600" dirty="0"/>
              <a:t>“Stakladen”, Aarhus University (1964)</a:t>
            </a:r>
          </a:p>
        </p:txBody>
      </p:sp>
      <p:pic>
        <p:nvPicPr>
          <p:cNvPr id="8198" name="Picture 6">
            <a:extLst>
              <a:ext uri="{FF2B5EF4-FFF2-40B4-BE49-F238E27FC236}">
                <a16:creationId xmlns:a16="http://schemas.microsoft.com/office/drawing/2014/main" id="{0A36E836-2DFA-8040-B2AF-008212F271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663" y="2980237"/>
            <a:ext cx="5819337" cy="3877763"/>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8DF0B0-BC0B-384B-B217-58207C545CC1}"/>
              </a:ext>
            </a:extLst>
          </p:cNvPr>
          <p:cNvSpPr txBox="1"/>
          <p:nvPr/>
        </p:nvSpPr>
        <p:spPr>
          <a:xfrm>
            <a:off x="3095297" y="5934670"/>
            <a:ext cx="3277014" cy="830997"/>
          </a:xfrm>
          <a:prstGeom prst="rect">
            <a:avLst/>
          </a:prstGeom>
          <a:noFill/>
        </p:spPr>
        <p:txBody>
          <a:bodyPr wrap="square" rtlCol="0">
            <a:spAutoFit/>
          </a:bodyPr>
          <a:lstStyle/>
          <a:p>
            <a:pPr algn="r"/>
            <a:r>
              <a:rPr lang="en-DK" sz="1600" dirty="0"/>
              <a:t>Reconstruction of King’s Hall, Lejre (700s; reconstr. 2020), discovered in 2009</a:t>
            </a:r>
          </a:p>
        </p:txBody>
      </p:sp>
    </p:spTree>
    <p:extLst>
      <p:ext uri="{BB962C8B-B14F-4D97-AF65-F5344CB8AC3E}">
        <p14:creationId xmlns:p14="http://schemas.microsoft.com/office/powerpoint/2010/main" val="2759645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laanogleje_2 | Aarhus Domkirke">
            <a:extLst>
              <a:ext uri="{FF2B5EF4-FFF2-40B4-BE49-F238E27FC236}">
                <a16:creationId xmlns:a16="http://schemas.microsoft.com/office/drawing/2014/main" id="{B6B5E650-9109-5F43-9394-56473C90C6C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814" r="7448"/>
          <a:stretch/>
        </p:blipFill>
        <p:spPr bwMode="auto">
          <a:xfrm>
            <a:off x="0" y="0"/>
            <a:ext cx="7294179" cy="415557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112F5F5-AD0A-2A43-B81A-262407D7D37F}"/>
              </a:ext>
            </a:extLst>
          </p:cNvPr>
          <p:cNvSpPr txBox="1"/>
          <p:nvPr/>
        </p:nvSpPr>
        <p:spPr>
          <a:xfrm>
            <a:off x="119941" y="4271720"/>
            <a:ext cx="4490075" cy="2554545"/>
          </a:xfrm>
          <a:prstGeom prst="rect">
            <a:avLst/>
          </a:prstGeom>
          <a:noFill/>
        </p:spPr>
        <p:txBody>
          <a:bodyPr wrap="none" rtlCol="0">
            <a:spAutoFit/>
          </a:bodyPr>
          <a:lstStyle/>
          <a:p>
            <a:r>
              <a:rPr lang="en-DK" sz="1600" dirty="0"/>
              <a:t>Aarhus Cathedral (ca. 1190-1480).</a:t>
            </a:r>
          </a:p>
          <a:p>
            <a:endParaRPr lang="en-DK" sz="1600" dirty="0"/>
          </a:p>
          <a:p>
            <a:endParaRPr lang="en-DK" sz="1600" dirty="0"/>
          </a:p>
          <a:p>
            <a:endParaRPr lang="en-DK" sz="1600" dirty="0"/>
          </a:p>
          <a:p>
            <a:endParaRPr lang="en-DK" sz="1600" dirty="0"/>
          </a:p>
          <a:p>
            <a:endParaRPr lang="en-DK" sz="1600" dirty="0"/>
          </a:p>
          <a:p>
            <a:endParaRPr lang="en-DK" sz="1600" dirty="0"/>
          </a:p>
          <a:p>
            <a:endParaRPr lang="en-DK" sz="1600" dirty="0"/>
          </a:p>
          <a:p>
            <a:endParaRPr lang="en-DK" sz="1600" dirty="0"/>
          </a:p>
          <a:p>
            <a:r>
              <a:rPr lang="en-DK" sz="1600" dirty="0"/>
              <a:t>Altarpiece by Bernt Notke from Lübeck (late 1470s).</a:t>
            </a:r>
          </a:p>
        </p:txBody>
      </p:sp>
      <p:pic>
        <p:nvPicPr>
          <p:cNvPr id="7172" name="Picture 4" descr="Århus Domkirke">
            <a:extLst>
              <a:ext uri="{FF2B5EF4-FFF2-40B4-BE49-F238E27FC236}">
                <a16:creationId xmlns:a16="http://schemas.microsoft.com/office/drawing/2014/main" id="{14954E38-4625-2A48-AB9D-88DC449D65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822" y="3148421"/>
            <a:ext cx="2417379" cy="3709579"/>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a:extLst>
              <a:ext uri="{FF2B5EF4-FFF2-40B4-BE49-F238E27FC236}">
                <a16:creationId xmlns:a16="http://schemas.microsoft.com/office/drawing/2014/main" id="{9386BCED-ACE4-8D4F-BD7B-1363CA8E61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3337" y="0"/>
            <a:ext cx="45386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567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EE8E87B8-92BF-9944-8A8B-9230DA040F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9041" y="0"/>
            <a:ext cx="6853621" cy="503055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059C69E-13D8-764D-AD3E-30E6F71A5EB4}"/>
              </a:ext>
            </a:extLst>
          </p:cNvPr>
          <p:cNvSpPr txBox="1"/>
          <p:nvPr/>
        </p:nvSpPr>
        <p:spPr>
          <a:xfrm>
            <a:off x="1566041" y="5234152"/>
            <a:ext cx="2302040" cy="369332"/>
          </a:xfrm>
          <a:prstGeom prst="rect">
            <a:avLst/>
          </a:prstGeom>
          <a:noFill/>
        </p:spPr>
        <p:txBody>
          <a:bodyPr wrap="none" rtlCol="0">
            <a:spAutoFit/>
          </a:bodyPr>
          <a:lstStyle/>
          <a:p>
            <a:r>
              <a:rPr lang="en-DK" dirty="0"/>
              <a:t>Contemporary Aarhus </a:t>
            </a:r>
          </a:p>
        </p:txBody>
      </p:sp>
    </p:spTree>
    <p:extLst>
      <p:ext uri="{BB962C8B-B14F-4D97-AF65-F5344CB8AC3E}">
        <p14:creationId xmlns:p14="http://schemas.microsoft.com/office/powerpoint/2010/main" val="1963883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75030E-AC79-8148-B254-0AD35542A590}"/>
              </a:ext>
            </a:extLst>
          </p:cNvPr>
          <p:cNvSpPr txBox="1"/>
          <p:nvPr/>
        </p:nvSpPr>
        <p:spPr>
          <a:xfrm>
            <a:off x="3273247" y="1814513"/>
            <a:ext cx="5499134" cy="2646878"/>
          </a:xfrm>
          <a:prstGeom prst="rect">
            <a:avLst/>
          </a:prstGeom>
          <a:solidFill>
            <a:schemeClr val="accent1">
              <a:lumMod val="20000"/>
              <a:lumOff val="80000"/>
            </a:schemeClr>
          </a:solidFill>
          <a:ln>
            <a:solidFill>
              <a:srgbClr val="002060"/>
            </a:solidFill>
          </a:ln>
        </p:spPr>
        <p:txBody>
          <a:bodyPr wrap="none" rtlCol="0">
            <a:spAutoFit/>
          </a:bodyPr>
          <a:lstStyle/>
          <a:p>
            <a:pPr algn="ctr"/>
            <a:r>
              <a:rPr lang="en-DK" sz="2800" dirty="0"/>
              <a:t>Minilecture II:</a:t>
            </a:r>
          </a:p>
          <a:p>
            <a:pPr algn="ctr"/>
            <a:r>
              <a:rPr lang="en-DK" sz="2800" dirty="0">
                <a:solidFill>
                  <a:srgbClr val="FF0000"/>
                </a:solidFill>
              </a:rPr>
              <a:t>Virtuality in a big history perspective</a:t>
            </a:r>
          </a:p>
          <a:p>
            <a:pPr algn="ctr"/>
            <a:endParaRPr lang="en-DK" sz="2800" dirty="0"/>
          </a:p>
          <a:p>
            <a:pPr algn="ctr"/>
            <a:endParaRPr lang="en-DK" sz="2800" dirty="0"/>
          </a:p>
          <a:p>
            <a:pPr algn="ctr"/>
            <a:endParaRPr lang="en-DK" dirty="0"/>
          </a:p>
          <a:p>
            <a:pPr algn="ctr"/>
            <a:r>
              <a:rPr lang="en-DK" dirty="0"/>
              <a:t>Jacob Wamberg</a:t>
            </a:r>
          </a:p>
          <a:p>
            <a:pPr algn="ctr"/>
            <a:r>
              <a:rPr lang="en-DK" dirty="0"/>
              <a:t>Professor of Art History, Aarhus University</a:t>
            </a:r>
          </a:p>
        </p:txBody>
      </p:sp>
    </p:spTree>
    <p:extLst>
      <p:ext uri="{BB962C8B-B14F-4D97-AF65-F5344CB8AC3E}">
        <p14:creationId xmlns:p14="http://schemas.microsoft.com/office/powerpoint/2010/main" val="1014119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351A27-67A7-F549-BEB4-4E07C4192500}"/>
              </a:ext>
            </a:extLst>
          </p:cNvPr>
          <p:cNvSpPr txBox="1"/>
          <p:nvPr/>
        </p:nvSpPr>
        <p:spPr>
          <a:xfrm>
            <a:off x="2727434" y="536028"/>
            <a:ext cx="6379779" cy="6124754"/>
          </a:xfrm>
          <a:prstGeom prst="rect">
            <a:avLst/>
          </a:prstGeom>
          <a:noFill/>
        </p:spPr>
        <p:txBody>
          <a:bodyPr wrap="square" rtlCol="0">
            <a:spAutoFit/>
          </a:bodyPr>
          <a:lstStyle/>
          <a:p>
            <a:r>
              <a:rPr lang="en-DK" b="1" dirty="0"/>
              <a:t>What’s special about human history in relation to the rest of big history?</a:t>
            </a:r>
          </a:p>
          <a:p>
            <a:endParaRPr lang="en-DK" dirty="0"/>
          </a:p>
          <a:p>
            <a:pPr marL="342900" indent="-342900">
              <a:buAutoNum type="arabicPeriod"/>
            </a:pPr>
            <a:r>
              <a:rPr lang="en-DK" b="1" dirty="0">
                <a:solidFill>
                  <a:srgbClr val="FF0000"/>
                </a:solidFill>
              </a:rPr>
              <a:t>Shared virtuality</a:t>
            </a:r>
            <a:r>
              <a:rPr lang="en-DK" dirty="0"/>
              <a:t>: Life world is guided by an added layer of virtuality, a multitude of abstract world conceptions and perceptions, “fictions”, acquired through learning</a:t>
            </a:r>
          </a:p>
          <a:p>
            <a:pPr marL="742950" lvl="1" indent="-285750">
              <a:buFontTx/>
              <a:buChar char="-"/>
            </a:pPr>
            <a:endParaRPr lang="en-DK" dirty="0"/>
          </a:p>
          <a:p>
            <a:pPr marL="742950" lvl="1" indent="-285750">
              <a:buFontTx/>
              <a:buChar char="-"/>
            </a:pPr>
            <a:r>
              <a:rPr lang="en-DK" dirty="0"/>
              <a:t>Ingredients of this virtual infrastructure: </a:t>
            </a:r>
          </a:p>
          <a:p>
            <a:pPr marL="1200150" lvl="2" indent="-285750">
              <a:buFontTx/>
              <a:buChar char="-"/>
            </a:pPr>
            <a:r>
              <a:rPr lang="en-DK" sz="1600" i="1" dirty="0">
                <a:solidFill>
                  <a:srgbClr val="FF0000"/>
                </a:solidFill>
              </a:rPr>
              <a:t>Body</a:t>
            </a:r>
            <a:r>
              <a:rPr lang="en-DK" sz="1600" dirty="0"/>
              <a:t>: Planned intentions, autonomized consciousness, autonomized emotions (feelings)</a:t>
            </a:r>
          </a:p>
          <a:p>
            <a:pPr marL="1200150" lvl="2" indent="-285750">
              <a:buFontTx/>
              <a:buChar char="-"/>
            </a:pPr>
            <a:r>
              <a:rPr lang="en-DK" sz="1600" i="1" dirty="0">
                <a:solidFill>
                  <a:srgbClr val="FF0000"/>
                </a:solidFill>
              </a:rPr>
              <a:t>Media</a:t>
            </a:r>
            <a:r>
              <a:rPr lang="en-DK" sz="1600" dirty="0"/>
              <a:t>: language, texts, images, rituals, music, </a:t>
            </a:r>
          </a:p>
          <a:p>
            <a:pPr lvl="2"/>
            <a:r>
              <a:rPr lang="en-DK" sz="1600" dirty="0"/>
              <a:t>       sensorial environment, computers </a:t>
            </a:r>
          </a:p>
          <a:p>
            <a:pPr marL="1200150" lvl="2" indent="-285750">
              <a:buFontTx/>
              <a:buChar char="-"/>
            </a:pPr>
            <a:r>
              <a:rPr lang="en-GB" sz="1600" i="1" dirty="0">
                <a:solidFill>
                  <a:srgbClr val="FF0000"/>
                </a:solidFill>
              </a:rPr>
              <a:t>I</a:t>
            </a:r>
            <a:r>
              <a:rPr lang="en-DK" sz="1600" i="1" dirty="0">
                <a:solidFill>
                  <a:srgbClr val="FF0000"/>
                </a:solidFill>
              </a:rPr>
              <a:t>deological regimes</a:t>
            </a:r>
            <a:r>
              <a:rPr lang="en-DK" sz="1600" dirty="0"/>
              <a:t>: religion, cosmology, ethics, tribal identity, national identity, shared narratives, fiction</a:t>
            </a:r>
          </a:p>
          <a:p>
            <a:pPr marL="1200150" lvl="2" indent="-285750">
              <a:buFontTx/>
              <a:buChar char="-"/>
            </a:pPr>
            <a:r>
              <a:rPr lang="en-DK" sz="1600" i="1" dirty="0">
                <a:solidFill>
                  <a:srgbClr val="FF0000"/>
                </a:solidFill>
              </a:rPr>
              <a:t>Institutions</a:t>
            </a:r>
            <a:r>
              <a:rPr lang="en-DK" sz="1600" dirty="0"/>
              <a:t>: governments, municipalities, firms, money, traffic regulation</a:t>
            </a:r>
          </a:p>
          <a:p>
            <a:pPr marL="285750" indent="-285750">
              <a:buFontTx/>
              <a:buChar char="-"/>
            </a:pPr>
            <a:endParaRPr lang="en-DK" dirty="0"/>
          </a:p>
          <a:p>
            <a:r>
              <a:rPr lang="en-DK" b="1" dirty="0">
                <a:solidFill>
                  <a:srgbClr val="0070C0"/>
                </a:solidFill>
              </a:rPr>
              <a:t>2.    Technolology</a:t>
            </a:r>
            <a:r>
              <a:rPr lang="en-DK" dirty="0"/>
              <a:t>: The human body is adaptationally unfinished and in need of technological extensions – these are likewise developed through learning and abstract receipts</a:t>
            </a:r>
          </a:p>
          <a:p>
            <a:pPr marL="742950" lvl="1" indent="-285750">
              <a:buFontTx/>
              <a:buChar char="-"/>
            </a:pPr>
            <a:endParaRPr lang="en-DK" sz="1600" dirty="0"/>
          </a:p>
          <a:p>
            <a:pPr marL="742950" lvl="1" indent="-285750">
              <a:buFontTx/>
              <a:buChar char="-"/>
            </a:pPr>
            <a:r>
              <a:rPr lang="en-DK" sz="1600" i="1" dirty="0">
                <a:solidFill>
                  <a:srgbClr val="0070C0"/>
                </a:solidFill>
              </a:rPr>
              <a:t>Examples</a:t>
            </a:r>
            <a:r>
              <a:rPr lang="en-DK" sz="1600" dirty="0"/>
              <a:t>: (Media), utensils, weapons, agriculture, buildings, transport vehicles, machines, medicine </a:t>
            </a:r>
          </a:p>
        </p:txBody>
      </p:sp>
    </p:spTree>
    <p:extLst>
      <p:ext uri="{BB962C8B-B14F-4D97-AF65-F5344CB8AC3E}">
        <p14:creationId xmlns:p14="http://schemas.microsoft.com/office/powerpoint/2010/main" val="3953078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D46BCE51-AD4B-7E4F-830F-17F9832E4520}"/>
              </a:ext>
            </a:extLst>
          </p:cNvPr>
          <p:cNvSpPr/>
          <p:nvPr/>
        </p:nvSpPr>
        <p:spPr>
          <a:xfrm>
            <a:off x="1270848" y="652545"/>
            <a:ext cx="2734495" cy="1060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K" dirty="0"/>
              <a:t>Consciousness: our “inner” world</a:t>
            </a:r>
          </a:p>
        </p:txBody>
      </p:sp>
      <p:sp>
        <p:nvSpPr>
          <p:cNvPr id="3" name="Oval 2">
            <a:extLst>
              <a:ext uri="{FF2B5EF4-FFF2-40B4-BE49-F238E27FC236}">
                <a16:creationId xmlns:a16="http://schemas.microsoft.com/office/drawing/2014/main" id="{CA28CD6F-A84C-4046-A5D2-86EC588A0485}"/>
              </a:ext>
            </a:extLst>
          </p:cNvPr>
          <p:cNvSpPr/>
          <p:nvPr/>
        </p:nvSpPr>
        <p:spPr>
          <a:xfrm>
            <a:off x="1549866" y="5537721"/>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4" name="Oval 3">
            <a:extLst>
              <a:ext uri="{FF2B5EF4-FFF2-40B4-BE49-F238E27FC236}">
                <a16:creationId xmlns:a16="http://schemas.microsoft.com/office/drawing/2014/main" id="{AEA0E379-4649-D048-9E66-B00A5E3B360E}"/>
              </a:ext>
            </a:extLst>
          </p:cNvPr>
          <p:cNvSpPr/>
          <p:nvPr/>
        </p:nvSpPr>
        <p:spPr>
          <a:xfrm>
            <a:off x="2316629" y="5630590"/>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5" name="Oval 4">
            <a:extLst>
              <a:ext uri="{FF2B5EF4-FFF2-40B4-BE49-F238E27FC236}">
                <a16:creationId xmlns:a16="http://schemas.microsoft.com/office/drawing/2014/main" id="{9445797C-E5F6-3148-A7AD-02D1D368F019}"/>
              </a:ext>
            </a:extLst>
          </p:cNvPr>
          <p:cNvSpPr/>
          <p:nvPr/>
        </p:nvSpPr>
        <p:spPr>
          <a:xfrm>
            <a:off x="1854666" y="5842521"/>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6" name="Oval 5">
            <a:extLst>
              <a:ext uri="{FF2B5EF4-FFF2-40B4-BE49-F238E27FC236}">
                <a16:creationId xmlns:a16="http://schemas.microsoft.com/office/drawing/2014/main" id="{B3645C42-9065-8F47-954D-B57628F15E95}"/>
              </a:ext>
            </a:extLst>
          </p:cNvPr>
          <p:cNvSpPr/>
          <p:nvPr/>
        </p:nvSpPr>
        <p:spPr>
          <a:xfrm>
            <a:off x="2678579" y="5351984"/>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7" name="Oval 6">
            <a:extLst>
              <a:ext uri="{FF2B5EF4-FFF2-40B4-BE49-F238E27FC236}">
                <a16:creationId xmlns:a16="http://schemas.microsoft.com/office/drawing/2014/main" id="{A9388A3B-CB45-E648-98FA-24E9FBD48C3D}"/>
              </a:ext>
            </a:extLst>
          </p:cNvPr>
          <p:cNvSpPr/>
          <p:nvPr/>
        </p:nvSpPr>
        <p:spPr>
          <a:xfrm>
            <a:off x="1871335" y="4737621"/>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8" name="Oval 7">
            <a:extLst>
              <a:ext uri="{FF2B5EF4-FFF2-40B4-BE49-F238E27FC236}">
                <a16:creationId xmlns:a16="http://schemas.microsoft.com/office/drawing/2014/main" id="{CF7E710C-3EFC-9D4A-AEDD-EB6DE0173884}"/>
              </a:ext>
            </a:extLst>
          </p:cNvPr>
          <p:cNvSpPr/>
          <p:nvPr/>
        </p:nvSpPr>
        <p:spPr>
          <a:xfrm>
            <a:off x="3311991" y="5585346"/>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9" name="Oval 8">
            <a:extLst>
              <a:ext uri="{FF2B5EF4-FFF2-40B4-BE49-F238E27FC236}">
                <a16:creationId xmlns:a16="http://schemas.microsoft.com/office/drawing/2014/main" id="{CC6445B7-F37E-3240-BD94-FB1ED3887AEE}"/>
              </a:ext>
            </a:extLst>
          </p:cNvPr>
          <p:cNvSpPr/>
          <p:nvPr/>
        </p:nvSpPr>
        <p:spPr>
          <a:xfrm>
            <a:off x="2502365" y="5009083"/>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0" name="TextBox 9">
            <a:extLst>
              <a:ext uri="{FF2B5EF4-FFF2-40B4-BE49-F238E27FC236}">
                <a16:creationId xmlns:a16="http://schemas.microsoft.com/office/drawing/2014/main" id="{3CD93698-10E3-8745-A086-60770F712F9B}"/>
              </a:ext>
            </a:extLst>
          </p:cNvPr>
          <p:cNvSpPr txBox="1"/>
          <p:nvPr/>
        </p:nvSpPr>
        <p:spPr>
          <a:xfrm>
            <a:off x="1435736" y="6423062"/>
            <a:ext cx="2676182" cy="369332"/>
          </a:xfrm>
          <a:prstGeom prst="rect">
            <a:avLst/>
          </a:prstGeom>
          <a:noFill/>
        </p:spPr>
        <p:txBody>
          <a:bodyPr wrap="none" rtlCol="0">
            <a:spAutoFit/>
          </a:bodyPr>
          <a:lstStyle/>
          <a:p>
            <a:r>
              <a:rPr lang="en-DK" dirty="0"/>
              <a:t>Raw matter: “outer” world</a:t>
            </a:r>
          </a:p>
        </p:txBody>
      </p:sp>
      <p:sp>
        <p:nvSpPr>
          <p:cNvPr id="13" name="Up-down Arrow 12">
            <a:extLst>
              <a:ext uri="{FF2B5EF4-FFF2-40B4-BE49-F238E27FC236}">
                <a16:creationId xmlns:a16="http://schemas.microsoft.com/office/drawing/2014/main" id="{0D4D3D0A-6617-A943-B217-D545904B5758}"/>
              </a:ext>
            </a:extLst>
          </p:cNvPr>
          <p:cNvSpPr/>
          <p:nvPr/>
        </p:nvSpPr>
        <p:spPr>
          <a:xfrm>
            <a:off x="2365074" y="2561702"/>
            <a:ext cx="271462" cy="1216152"/>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4" name="TextBox 13">
            <a:extLst>
              <a:ext uri="{FF2B5EF4-FFF2-40B4-BE49-F238E27FC236}">
                <a16:creationId xmlns:a16="http://schemas.microsoft.com/office/drawing/2014/main" id="{4E1C6F3B-F19E-D846-8028-8F4ECE48FC6B}"/>
              </a:ext>
            </a:extLst>
          </p:cNvPr>
          <p:cNvSpPr txBox="1"/>
          <p:nvPr/>
        </p:nvSpPr>
        <p:spPr>
          <a:xfrm>
            <a:off x="2970487" y="2697141"/>
            <a:ext cx="421910" cy="707886"/>
          </a:xfrm>
          <a:prstGeom prst="rect">
            <a:avLst/>
          </a:prstGeom>
          <a:noFill/>
        </p:spPr>
        <p:txBody>
          <a:bodyPr wrap="none" rtlCol="0">
            <a:spAutoFit/>
          </a:bodyPr>
          <a:lstStyle/>
          <a:p>
            <a:r>
              <a:rPr lang="en-DK" sz="4000" dirty="0">
                <a:solidFill>
                  <a:srgbClr val="FF0000"/>
                </a:solidFill>
              </a:rPr>
              <a:t>?</a:t>
            </a:r>
          </a:p>
        </p:txBody>
      </p:sp>
      <p:sp>
        <p:nvSpPr>
          <p:cNvPr id="15" name="TextBox 14">
            <a:extLst>
              <a:ext uri="{FF2B5EF4-FFF2-40B4-BE49-F238E27FC236}">
                <a16:creationId xmlns:a16="http://schemas.microsoft.com/office/drawing/2014/main" id="{925F988E-D76E-9741-9DBC-10DA9FFAAC9F}"/>
              </a:ext>
            </a:extLst>
          </p:cNvPr>
          <p:cNvSpPr txBox="1"/>
          <p:nvPr/>
        </p:nvSpPr>
        <p:spPr>
          <a:xfrm>
            <a:off x="4550978" y="697524"/>
            <a:ext cx="4603531" cy="1200329"/>
          </a:xfrm>
          <a:prstGeom prst="rect">
            <a:avLst/>
          </a:prstGeom>
          <a:noFill/>
        </p:spPr>
        <p:txBody>
          <a:bodyPr wrap="square" rtlCol="0">
            <a:spAutoFit/>
          </a:bodyPr>
          <a:lstStyle/>
          <a:p>
            <a:r>
              <a:rPr lang="en-DK" dirty="0"/>
              <a:t>The realm of the </a:t>
            </a:r>
            <a:r>
              <a:rPr lang="en-DK" b="1" dirty="0">
                <a:solidFill>
                  <a:srgbClr val="FF0000"/>
                </a:solidFill>
              </a:rPr>
              <a:t>human and social sciences</a:t>
            </a:r>
            <a:r>
              <a:rPr lang="en-DK" dirty="0"/>
              <a:t>: The outer world as marked by the “inner” world of consciousness (subjectivity, human intentions, ideas, feelings, etc.)</a:t>
            </a:r>
          </a:p>
        </p:txBody>
      </p:sp>
      <p:sp>
        <p:nvSpPr>
          <p:cNvPr id="16" name="TextBox 15">
            <a:extLst>
              <a:ext uri="{FF2B5EF4-FFF2-40B4-BE49-F238E27FC236}">
                <a16:creationId xmlns:a16="http://schemas.microsoft.com/office/drawing/2014/main" id="{C2A8F38D-E4F7-664F-998C-1390E1784C2F}"/>
              </a:ext>
            </a:extLst>
          </p:cNvPr>
          <p:cNvSpPr txBox="1"/>
          <p:nvPr/>
        </p:nvSpPr>
        <p:spPr>
          <a:xfrm>
            <a:off x="4550978" y="4890319"/>
            <a:ext cx="4603531" cy="923330"/>
          </a:xfrm>
          <a:prstGeom prst="rect">
            <a:avLst/>
          </a:prstGeom>
          <a:noFill/>
        </p:spPr>
        <p:txBody>
          <a:bodyPr wrap="square" rtlCol="0">
            <a:spAutoFit/>
          </a:bodyPr>
          <a:lstStyle/>
          <a:p>
            <a:r>
              <a:rPr lang="en-DK" dirty="0"/>
              <a:t>The realm of the </a:t>
            </a:r>
            <a:r>
              <a:rPr lang="en-DK" b="1" dirty="0">
                <a:solidFill>
                  <a:srgbClr val="0070C0"/>
                </a:solidFill>
              </a:rPr>
              <a:t>natural sciences</a:t>
            </a:r>
            <a:r>
              <a:rPr lang="en-DK" dirty="0"/>
              <a:t>: </a:t>
            </a:r>
          </a:p>
          <a:p>
            <a:r>
              <a:rPr lang="en-DK" dirty="0"/>
              <a:t>The “outer” world as unmarked by consciousness</a:t>
            </a:r>
          </a:p>
        </p:txBody>
      </p:sp>
    </p:spTree>
    <p:extLst>
      <p:ext uri="{BB962C8B-B14F-4D97-AF65-F5344CB8AC3E}">
        <p14:creationId xmlns:p14="http://schemas.microsoft.com/office/powerpoint/2010/main" val="83371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D46BCE51-AD4B-7E4F-830F-17F9832E4520}"/>
              </a:ext>
            </a:extLst>
          </p:cNvPr>
          <p:cNvSpPr/>
          <p:nvPr/>
        </p:nvSpPr>
        <p:spPr>
          <a:xfrm>
            <a:off x="2710765" y="599994"/>
            <a:ext cx="2734495" cy="1060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K" dirty="0"/>
              <a:t>Consciousness: our “inner” world</a:t>
            </a:r>
          </a:p>
        </p:txBody>
      </p:sp>
      <p:sp>
        <p:nvSpPr>
          <p:cNvPr id="3" name="Oval 2">
            <a:extLst>
              <a:ext uri="{FF2B5EF4-FFF2-40B4-BE49-F238E27FC236}">
                <a16:creationId xmlns:a16="http://schemas.microsoft.com/office/drawing/2014/main" id="{CA28CD6F-A84C-4046-A5D2-86EC588A0485}"/>
              </a:ext>
            </a:extLst>
          </p:cNvPr>
          <p:cNvSpPr/>
          <p:nvPr/>
        </p:nvSpPr>
        <p:spPr>
          <a:xfrm>
            <a:off x="2989783" y="5485170"/>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4" name="Oval 3">
            <a:extLst>
              <a:ext uri="{FF2B5EF4-FFF2-40B4-BE49-F238E27FC236}">
                <a16:creationId xmlns:a16="http://schemas.microsoft.com/office/drawing/2014/main" id="{AEA0E379-4649-D048-9E66-B00A5E3B360E}"/>
              </a:ext>
            </a:extLst>
          </p:cNvPr>
          <p:cNvSpPr/>
          <p:nvPr/>
        </p:nvSpPr>
        <p:spPr>
          <a:xfrm>
            <a:off x="3756546" y="5578039"/>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5" name="Oval 4">
            <a:extLst>
              <a:ext uri="{FF2B5EF4-FFF2-40B4-BE49-F238E27FC236}">
                <a16:creationId xmlns:a16="http://schemas.microsoft.com/office/drawing/2014/main" id="{9445797C-E5F6-3148-A7AD-02D1D368F019}"/>
              </a:ext>
            </a:extLst>
          </p:cNvPr>
          <p:cNvSpPr/>
          <p:nvPr/>
        </p:nvSpPr>
        <p:spPr>
          <a:xfrm>
            <a:off x="3294583" y="5789970"/>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6" name="Oval 5">
            <a:extLst>
              <a:ext uri="{FF2B5EF4-FFF2-40B4-BE49-F238E27FC236}">
                <a16:creationId xmlns:a16="http://schemas.microsoft.com/office/drawing/2014/main" id="{B3645C42-9065-8F47-954D-B57628F15E95}"/>
              </a:ext>
            </a:extLst>
          </p:cNvPr>
          <p:cNvSpPr/>
          <p:nvPr/>
        </p:nvSpPr>
        <p:spPr>
          <a:xfrm>
            <a:off x="4118496" y="5299433"/>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7" name="Oval 6">
            <a:extLst>
              <a:ext uri="{FF2B5EF4-FFF2-40B4-BE49-F238E27FC236}">
                <a16:creationId xmlns:a16="http://schemas.microsoft.com/office/drawing/2014/main" id="{A9388A3B-CB45-E648-98FA-24E9FBD48C3D}"/>
              </a:ext>
            </a:extLst>
          </p:cNvPr>
          <p:cNvSpPr/>
          <p:nvPr/>
        </p:nvSpPr>
        <p:spPr>
          <a:xfrm>
            <a:off x="3311252" y="4685070"/>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8" name="Oval 7">
            <a:extLst>
              <a:ext uri="{FF2B5EF4-FFF2-40B4-BE49-F238E27FC236}">
                <a16:creationId xmlns:a16="http://schemas.microsoft.com/office/drawing/2014/main" id="{CF7E710C-3EFC-9D4A-AEDD-EB6DE0173884}"/>
              </a:ext>
            </a:extLst>
          </p:cNvPr>
          <p:cNvSpPr/>
          <p:nvPr/>
        </p:nvSpPr>
        <p:spPr>
          <a:xfrm>
            <a:off x="4751908" y="5532795"/>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9" name="Oval 8">
            <a:extLst>
              <a:ext uri="{FF2B5EF4-FFF2-40B4-BE49-F238E27FC236}">
                <a16:creationId xmlns:a16="http://schemas.microsoft.com/office/drawing/2014/main" id="{CC6445B7-F37E-3240-BD94-FB1ED3887AEE}"/>
              </a:ext>
            </a:extLst>
          </p:cNvPr>
          <p:cNvSpPr/>
          <p:nvPr/>
        </p:nvSpPr>
        <p:spPr>
          <a:xfrm>
            <a:off x="3942282" y="4956532"/>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0" name="TextBox 9">
            <a:extLst>
              <a:ext uri="{FF2B5EF4-FFF2-40B4-BE49-F238E27FC236}">
                <a16:creationId xmlns:a16="http://schemas.microsoft.com/office/drawing/2014/main" id="{3CD93698-10E3-8745-A086-60770F712F9B}"/>
              </a:ext>
            </a:extLst>
          </p:cNvPr>
          <p:cNvSpPr txBox="1"/>
          <p:nvPr/>
        </p:nvSpPr>
        <p:spPr>
          <a:xfrm>
            <a:off x="2875653" y="6370511"/>
            <a:ext cx="2676182" cy="369332"/>
          </a:xfrm>
          <a:prstGeom prst="rect">
            <a:avLst/>
          </a:prstGeom>
          <a:noFill/>
        </p:spPr>
        <p:txBody>
          <a:bodyPr wrap="none" rtlCol="0">
            <a:spAutoFit/>
          </a:bodyPr>
          <a:lstStyle/>
          <a:p>
            <a:r>
              <a:rPr lang="en-DK" dirty="0"/>
              <a:t>Raw matter: “outer” world</a:t>
            </a:r>
          </a:p>
        </p:txBody>
      </p:sp>
      <p:sp>
        <p:nvSpPr>
          <p:cNvPr id="13" name="TextBox 12">
            <a:extLst>
              <a:ext uri="{FF2B5EF4-FFF2-40B4-BE49-F238E27FC236}">
                <a16:creationId xmlns:a16="http://schemas.microsoft.com/office/drawing/2014/main" id="{110A2862-C3F8-4645-9AD7-5E3C40BFE1FE}"/>
              </a:ext>
            </a:extLst>
          </p:cNvPr>
          <p:cNvSpPr txBox="1"/>
          <p:nvPr/>
        </p:nvSpPr>
        <p:spPr>
          <a:xfrm>
            <a:off x="6211614" y="1576552"/>
            <a:ext cx="5297213" cy="1477328"/>
          </a:xfrm>
          <a:prstGeom prst="rect">
            <a:avLst/>
          </a:prstGeom>
          <a:noFill/>
        </p:spPr>
        <p:txBody>
          <a:bodyPr wrap="square" rtlCol="0">
            <a:spAutoFit/>
          </a:bodyPr>
          <a:lstStyle/>
          <a:p>
            <a:r>
              <a:rPr lang="en-DK" dirty="0"/>
              <a:t>Model 1:</a:t>
            </a:r>
          </a:p>
          <a:p>
            <a:endParaRPr lang="en-DK" dirty="0"/>
          </a:p>
          <a:p>
            <a:r>
              <a:rPr lang="en-DK" b="1" dirty="0">
                <a:solidFill>
                  <a:srgbClr val="0070C0"/>
                </a:solidFill>
              </a:rPr>
              <a:t>Reductionist materialism</a:t>
            </a:r>
            <a:r>
              <a:rPr lang="en-DK" dirty="0"/>
              <a:t>: consciousness and subjective feelings are illusions that can be overcome through a thoroughly “objective” description</a:t>
            </a:r>
          </a:p>
        </p:txBody>
      </p:sp>
      <p:sp>
        <p:nvSpPr>
          <p:cNvPr id="14" name="Up Arrow 13">
            <a:extLst>
              <a:ext uri="{FF2B5EF4-FFF2-40B4-BE49-F238E27FC236}">
                <a16:creationId xmlns:a16="http://schemas.microsoft.com/office/drawing/2014/main" id="{7686CA0F-AF25-2F42-A7C0-7FA0F6773FA0}"/>
              </a:ext>
            </a:extLst>
          </p:cNvPr>
          <p:cNvSpPr/>
          <p:nvPr/>
        </p:nvSpPr>
        <p:spPr>
          <a:xfrm>
            <a:off x="4881480" y="1398252"/>
            <a:ext cx="283779" cy="3211813"/>
          </a:xfrm>
          <a:prstGeom prs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Tree>
    <p:extLst>
      <p:ext uri="{BB962C8B-B14F-4D97-AF65-F5344CB8AC3E}">
        <p14:creationId xmlns:p14="http://schemas.microsoft.com/office/powerpoint/2010/main" val="3204284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D46BCE51-AD4B-7E4F-830F-17F9832E4520}"/>
              </a:ext>
            </a:extLst>
          </p:cNvPr>
          <p:cNvSpPr/>
          <p:nvPr/>
        </p:nvSpPr>
        <p:spPr>
          <a:xfrm>
            <a:off x="2710765" y="599994"/>
            <a:ext cx="2734495" cy="1060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K" dirty="0"/>
              <a:t>Consciousness: our “inner” world</a:t>
            </a:r>
          </a:p>
        </p:txBody>
      </p:sp>
      <p:sp>
        <p:nvSpPr>
          <p:cNvPr id="3" name="Oval 2">
            <a:extLst>
              <a:ext uri="{FF2B5EF4-FFF2-40B4-BE49-F238E27FC236}">
                <a16:creationId xmlns:a16="http://schemas.microsoft.com/office/drawing/2014/main" id="{CA28CD6F-A84C-4046-A5D2-86EC588A0485}"/>
              </a:ext>
            </a:extLst>
          </p:cNvPr>
          <p:cNvSpPr/>
          <p:nvPr/>
        </p:nvSpPr>
        <p:spPr>
          <a:xfrm>
            <a:off x="2989783" y="5485170"/>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4" name="Oval 3">
            <a:extLst>
              <a:ext uri="{FF2B5EF4-FFF2-40B4-BE49-F238E27FC236}">
                <a16:creationId xmlns:a16="http://schemas.microsoft.com/office/drawing/2014/main" id="{AEA0E379-4649-D048-9E66-B00A5E3B360E}"/>
              </a:ext>
            </a:extLst>
          </p:cNvPr>
          <p:cNvSpPr/>
          <p:nvPr/>
        </p:nvSpPr>
        <p:spPr>
          <a:xfrm>
            <a:off x="3756546" y="5578039"/>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5" name="Oval 4">
            <a:extLst>
              <a:ext uri="{FF2B5EF4-FFF2-40B4-BE49-F238E27FC236}">
                <a16:creationId xmlns:a16="http://schemas.microsoft.com/office/drawing/2014/main" id="{9445797C-E5F6-3148-A7AD-02D1D368F019}"/>
              </a:ext>
            </a:extLst>
          </p:cNvPr>
          <p:cNvSpPr/>
          <p:nvPr/>
        </p:nvSpPr>
        <p:spPr>
          <a:xfrm>
            <a:off x="3294583" y="5789970"/>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6" name="Oval 5">
            <a:extLst>
              <a:ext uri="{FF2B5EF4-FFF2-40B4-BE49-F238E27FC236}">
                <a16:creationId xmlns:a16="http://schemas.microsoft.com/office/drawing/2014/main" id="{B3645C42-9065-8F47-954D-B57628F15E95}"/>
              </a:ext>
            </a:extLst>
          </p:cNvPr>
          <p:cNvSpPr/>
          <p:nvPr/>
        </p:nvSpPr>
        <p:spPr>
          <a:xfrm>
            <a:off x="4118496" y="5299433"/>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7" name="Oval 6">
            <a:extLst>
              <a:ext uri="{FF2B5EF4-FFF2-40B4-BE49-F238E27FC236}">
                <a16:creationId xmlns:a16="http://schemas.microsoft.com/office/drawing/2014/main" id="{A9388A3B-CB45-E648-98FA-24E9FBD48C3D}"/>
              </a:ext>
            </a:extLst>
          </p:cNvPr>
          <p:cNvSpPr/>
          <p:nvPr/>
        </p:nvSpPr>
        <p:spPr>
          <a:xfrm>
            <a:off x="3311252" y="4685070"/>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8" name="Oval 7">
            <a:extLst>
              <a:ext uri="{FF2B5EF4-FFF2-40B4-BE49-F238E27FC236}">
                <a16:creationId xmlns:a16="http://schemas.microsoft.com/office/drawing/2014/main" id="{CF7E710C-3EFC-9D4A-AEDD-EB6DE0173884}"/>
              </a:ext>
            </a:extLst>
          </p:cNvPr>
          <p:cNvSpPr/>
          <p:nvPr/>
        </p:nvSpPr>
        <p:spPr>
          <a:xfrm>
            <a:off x="4751908" y="5532795"/>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9" name="Oval 8">
            <a:extLst>
              <a:ext uri="{FF2B5EF4-FFF2-40B4-BE49-F238E27FC236}">
                <a16:creationId xmlns:a16="http://schemas.microsoft.com/office/drawing/2014/main" id="{CC6445B7-F37E-3240-BD94-FB1ED3887AEE}"/>
              </a:ext>
            </a:extLst>
          </p:cNvPr>
          <p:cNvSpPr/>
          <p:nvPr/>
        </p:nvSpPr>
        <p:spPr>
          <a:xfrm>
            <a:off x="3942282" y="4956532"/>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0" name="TextBox 9">
            <a:extLst>
              <a:ext uri="{FF2B5EF4-FFF2-40B4-BE49-F238E27FC236}">
                <a16:creationId xmlns:a16="http://schemas.microsoft.com/office/drawing/2014/main" id="{3CD93698-10E3-8745-A086-60770F712F9B}"/>
              </a:ext>
            </a:extLst>
          </p:cNvPr>
          <p:cNvSpPr txBox="1"/>
          <p:nvPr/>
        </p:nvSpPr>
        <p:spPr>
          <a:xfrm>
            <a:off x="2875653" y="6370511"/>
            <a:ext cx="2676182" cy="369332"/>
          </a:xfrm>
          <a:prstGeom prst="rect">
            <a:avLst/>
          </a:prstGeom>
          <a:noFill/>
        </p:spPr>
        <p:txBody>
          <a:bodyPr wrap="none" rtlCol="0">
            <a:spAutoFit/>
          </a:bodyPr>
          <a:lstStyle/>
          <a:p>
            <a:r>
              <a:rPr lang="en-DK" dirty="0"/>
              <a:t>Raw matter: “outer” world</a:t>
            </a:r>
          </a:p>
        </p:txBody>
      </p:sp>
      <p:sp>
        <p:nvSpPr>
          <p:cNvPr id="11" name="Up Arrow 10">
            <a:extLst>
              <a:ext uri="{FF2B5EF4-FFF2-40B4-BE49-F238E27FC236}">
                <a16:creationId xmlns:a16="http://schemas.microsoft.com/office/drawing/2014/main" id="{687745CE-E765-934A-8B51-96DCA2B0AB92}"/>
              </a:ext>
            </a:extLst>
          </p:cNvPr>
          <p:cNvSpPr/>
          <p:nvPr/>
        </p:nvSpPr>
        <p:spPr>
          <a:xfrm rot="10800000">
            <a:off x="4134591" y="2181646"/>
            <a:ext cx="283779" cy="3211813"/>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3" name="TextBox 12">
            <a:extLst>
              <a:ext uri="{FF2B5EF4-FFF2-40B4-BE49-F238E27FC236}">
                <a16:creationId xmlns:a16="http://schemas.microsoft.com/office/drawing/2014/main" id="{110A2862-C3F8-4645-9AD7-5E3C40BFE1FE}"/>
              </a:ext>
            </a:extLst>
          </p:cNvPr>
          <p:cNvSpPr txBox="1"/>
          <p:nvPr/>
        </p:nvSpPr>
        <p:spPr>
          <a:xfrm>
            <a:off x="6211614" y="1576552"/>
            <a:ext cx="5297213" cy="1477328"/>
          </a:xfrm>
          <a:prstGeom prst="rect">
            <a:avLst/>
          </a:prstGeom>
          <a:noFill/>
        </p:spPr>
        <p:txBody>
          <a:bodyPr wrap="square" rtlCol="0">
            <a:spAutoFit/>
          </a:bodyPr>
          <a:lstStyle/>
          <a:p>
            <a:r>
              <a:rPr lang="en-DK" dirty="0"/>
              <a:t>Model 2:</a:t>
            </a:r>
          </a:p>
          <a:p>
            <a:endParaRPr lang="en-DK" dirty="0"/>
          </a:p>
          <a:p>
            <a:r>
              <a:rPr lang="en-DK" b="1" dirty="0">
                <a:solidFill>
                  <a:srgbClr val="FF0000"/>
                </a:solidFill>
              </a:rPr>
              <a:t>Panpsychism</a:t>
            </a:r>
            <a:r>
              <a:rPr lang="en-DK" dirty="0"/>
              <a:t>: consciousness and subjective feelings are exported to the rest of the universe, including the so-called inanimate world</a:t>
            </a:r>
          </a:p>
        </p:txBody>
      </p:sp>
    </p:spTree>
    <p:extLst>
      <p:ext uri="{BB962C8B-B14F-4D97-AF65-F5344CB8AC3E}">
        <p14:creationId xmlns:p14="http://schemas.microsoft.com/office/powerpoint/2010/main" val="3651556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D46BCE51-AD4B-7E4F-830F-17F9832E4520}"/>
              </a:ext>
            </a:extLst>
          </p:cNvPr>
          <p:cNvSpPr/>
          <p:nvPr/>
        </p:nvSpPr>
        <p:spPr>
          <a:xfrm>
            <a:off x="2710765" y="599994"/>
            <a:ext cx="2734495" cy="10606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K" dirty="0"/>
              <a:t>Consciousness: our “inner” world</a:t>
            </a:r>
          </a:p>
        </p:txBody>
      </p:sp>
      <p:sp>
        <p:nvSpPr>
          <p:cNvPr id="3" name="Oval 2">
            <a:extLst>
              <a:ext uri="{FF2B5EF4-FFF2-40B4-BE49-F238E27FC236}">
                <a16:creationId xmlns:a16="http://schemas.microsoft.com/office/drawing/2014/main" id="{CA28CD6F-A84C-4046-A5D2-86EC588A0485}"/>
              </a:ext>
            </a:extLst>
          </p:cNvPr>
          <p:cNvSpPr/>
          <p:nvPr/>
        </p:nvSpPr>
        <p:spPr>
          <a:xfrm>
            <a:off x="2989783" y="5485170"/>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4" name="Oval 3">
            <a:extLst>
              <a:ext uri="{FF2B5EF4-FFF2-40B4-BE49-F238E27FC236}">
                <a16:creationId xmlns:a16="http://schemas.microsoft.com/office/drawing/2014/main" id="{AEA0E379-4649-D048-9E66-B00A5E3B360E}"/>
              </a:ext>
            </a:extLst>
          </p:cNvPr>
          <p:cNvSpPr/>
          <p:nvPr/>
        </p:nvSpPr>
        <p:spPr>
          <a:xfrm>
            <a:off x="3756546" y="5578039"/>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5" name="Oval 4">
            <a:extLst>
              <a:ext uri="{FF2B5EF4-FFF2-40B4-BE49-F238E27FC236}">
                <a16:creationId xmlns:a16="http://schemas.microsoft.com/office/drawing/2014/main" id="{9445797C-E5F6-3148-A7AD-02D1D368F019}"/>
              </a:ext>
            </a:extLst>
          </p:cNvPr>
          <p:cNvSpPr/>
          <p:nvPr/>
        </p:nvSpPr>
        <p:spPr>
          <a:xfrm>
            <a:off x="3294583" y="5789970"/>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6" name="Oval 5">
            <a:extLst>
              <a:ext uri="{FF2B5EF4-FFF2-40B4-BE49-F238E27FC236}">
                <a16:creationId xmlns:a16="http://schemas.microsoft.com/office/drawing/2014/main" id="{B3645C42-9065-8F47-954D-B57628F15E95}"/>
              </a:ext>
            </a:extLst>
          </p:cNvPr>
          <p:cNvSpPr/>
          <p:nvPr/>
        </p:nvSpPr>
        <p:spPr>
          <a:xfrm>
            <a:off x="4118496" y="5299433"/>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7" name="Oval 6">
            <a:extLst>
              <a:ext uri="{FF2B5EF4-FFF2-40B4-BE49-F238E27FC236}">
                <a16:creationId xmlns:a16="http://schemas.microsoft.com/office/drawing/2014/main" id="{A9388A3B-CB45-E648-98FA-24E9FBD48C3D}"/>
              </a:ext>
            </a:extLst>
          </p:cNvPr>
          <p:cNvSpPr/>
          <p:nvPr/>
        </p:nvSpPr>
        <p:spPr>
          <a:xfrm>
            <a:off x="3311252" y="4685070"/>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8" name="Oval 7">
            <a:extLst>
              <a:ext uri="{FF2B5EF4-FFF2-40B4-BE49-F238E27FC236}">
                <a16:creationId xmlns:a16="http://schemas.microsoft.com/office/drawing/2014/main" id="{CF7E710C-3EFC-9D4A-AEDD-EB6DE0173884}"/>
              </a:ext>
            </a:extLst>
          </p:cNvPr>
          <p:cNvSpPr/>
          <p:nvPr/>
        </p:nvSpPr>
        <p:spPr>
          <a:xfrm>
            <a:off x="4751908" y="5532795"/>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9" name="Oval 8">
            <a:extLst>
              <a:ext uri="{FF2B5EF4-FFF2-40B4-BE49-F238E27FC236}">
                <a16:creationId xmlns:a16="http://schemas.microsoft.com/office/drawing/2014/main" id="{CC6445B7-F37E-3240-BD94-FB1ED3887AEE}"/>
              </a:ext>
            </a:extLst>
          </p:cNvPr>
          <p:cNvSpPr/>
          <p:nvPr/>
        </p:nvSpPr>
        <p:spPr>
          <a:xfrm>
            <a:off x="3942282" y="4956532"/>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0" name="TextBox 9">
            <a:extLst>
              <a:ext uri="{FF2B5EF4-FFF2-40B4-BE49-F238E27FC236}">
                <a16:creationId xmlns:a16="http://schemas.microsoft.com/office/drawing/2014/main" id="{3CD93698-10E3-8745-A086-60770F712F9B}"/>
              </a:ext>
            </a:extLst>
          </p:cNvPr>
          <p:cNvSpPr txBox="1"/>
          <p:nvPr/>
        </p:nvSpPr>
        <p:spPr>
          <a:xfrm>
            <a:off x="2875653" y="6370511"/>
            <a:ext cx="2676182" cy="369332"/>
          </a:xfrm>
          <a:prstGeom prst="rect">
            <a:avLst/>
          </a:prstGeom>
          <a:noFill/>
        </p:spPr>
        <p:txBody>
          <a:bodyPr wrap="none" rtlCol="0">
            <a:spAutoFit/>
          </a:bodyPr>
          <a:lstStyle/>
          <a:p>
            <a:r>
              <a:rPr lang="en-DK" dirty="0"/>
              <a:t>Raw matter: “outer” world</a:t>
            </a:r>
          </a:p>
        </p:txBody>
      </p:sp>
      <p:sp>
        <p:nvSpPr>
          <p:cNvPr id="14" name="TextBox 13">
            <a:extLst>
              <a:ext uri="{FF2B5EF4-FFF2-40B4-BE49-F238E27FC236}">
                <a16:creationId xmlns:a16="http://schemas.microsoft.com/office/drawing/2014/main" id="{A8B44D4E-B4B3-AA4C-8D15-073680BAC972}"/>
              </a:ext>
            </a:extLst>
          </p:cNvPr>
          <p:cNvSpPr txBox="1"/>
          <p:nvPr/>
        </p:nvSpPr>
        <p:spPr>
          <a:xfrm>
            <a:off x="6374524" y="2393536"/>
            <a:ext cx="3368566" cy="3416320"/>
          </a:xfrm>
          <a:prstGeom prst="rect">
            <a:avLst/>
          </a:prstGeom>
          <a:noFill/>
        </p:spPr>
        <p:txBody>
          <a:bodyPr wrap="square" rtlCol="0">
            <a:spAutoFit/>
          </a:bodyPr>
          <a:lstStyle/>
          <a:p>
            <a:r>
              <a:rPr lang="en-DK" b="1" dirty="0">
                <a:solidFill>
                  <a:srgbClr val="AE24AF"/>
                </a:solidFill>
              </a:rPr>
              <a:t>Big history</a:t>
            </a:r>
            <a:r>
              <a:rPr lang="en-DK" dirty="0"/>
              <a:t>: </a:t>
            </a:r>
          </a:p>
          <a:p>
            <a:r>
              <a:rPr lang="en-DK" b="1" dirty="0"/>
              <a:t>Balanced</a:t>
            </a:r>
            <a:r>
              <a:rPr lang="en-DK" dirty="0"/>
              <a:t> bridge building between the two realms?</a:t>
            </a:r>
          </a:p>
          <a:p>
            <a:endParaRPr lang="en-DK" dirty="0"/>
          </a:p>
          <a:p>
            <a:r>
              <a:rPr lang="en-DK" dirty="0"/>
              <a:t>Suggestion:</a:t>
            </a:r>
          </a:p>
          <a:p>
            <a:r>
              <a:rPr lang="en-DK" b="1" dirty="0">
                <a:solidFill>
                  <a:srgbClr val="FF0000"/>
                </a:solidFill>
              </a:rPr>
              <a:t>Virtuality</a:t>
            </a:r>
            <a:r>
              <a:rPr lang="en-DK" dirty="0"/>
              <a:t> may connect them.</a:t>
            </a:r>
          </a:p>
          <a:p>
            <a:r>
              <a:rPr lang="en-DK" b="1" dirty="0">
                <a:solidFill>
                  <a:srgbClr val="FF0000"/>
                </a:solidFill>
              </a:rPr>
              <a:t>Virtuality = potentiality, space of possibles</a:t>
            </a:r>
            <a:r>
              <a:rPr lang="en-DK" b="1" dirty="0"/>
              <a:t>, </a:t>
            </a:r>
            <a:r>
              <a:rPr lang="en-DK" dirty="0"/>
              <a:t>moving from </a:t>
            </a:r>
            <a:r>
              <a:rPr lang="en-DK" b="1" dirty="0"/>
              <a:t>distribution in outer world </a:t>
            </a:r>
            <a:r>
              <a:rPr lang="en-DK" dirty="0"/>
              <a:t>to </a:t>
            </a:r>
            <a:r>
              <a:rPr lang="en-DK" b="1" dirty="0"/>
              <a:t>gradual autonomization</a:t>
            </a:r>
            <a:r>
              <a:rPr lang="en-DK" dirty="0"/>
              <a:t>, </a:t>
            </a:r>
            <a:r>
              <a:rPr lang="en-DK" b="1" dirty="0"/>
              <a:t>inner world modelling </a:t>
            </a:r>
            <a:r>
              <a:rPr lang="en-DK" dirty="0"/>
              <a:t>inside organisms, as complexity rises.</a:t>
            </a:r>
          </a:p>
        </p:txBody>
      </p:sp>
    </p:spTree>
    <p:extLst>
      <p:ext uri="{BB962C8B-B14F-4D97-AF65-F5344CB8AC3E}">
        <p14:creationId xmlns:p14="http://schemas.microsoft.com/office/powerpoint/2010/main" val="337515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52D2FD97-2F00-1949-B3AC-69490DB464BA}"/>
              </a:ext>
            </a:extLst>
          </p:cNvPr>
          <p:cNvSpPr/>
          <p:nvPr/>
        </p:nvSpPr>
        <p:spPr>
          <a:xfrm>
            <a:off x="3900488" y="6129338"/>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3" name="Oval 2">
            <a:extLst>
              <a:ext uri="{FF2B5EF4-FFF2-40B4-BE49-F238E27FC236}">
                <a16:creationId xmlns:a16="http://schemas.microsoft.com/office/drawing/2014/main" id="{EB11E14A-AA72-9743-8592-1637BF1D7E9A}"/>
              </a:ext>
            </a:extLst>
          </p:cNvPr>
          <p:cNvSpPr/>
          <p:nvPr/>
        </p:nvSpPr>
        <p:spPr>
          <a:xfrm>
            <a:off x="4667251" y="6222207"/>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4" name="Oval 3">
            <a:extLst>
              <a:ext uri="{FF2B5EF4-FFF2-40B4-BE49-F238E27FC236}">
                <a16:creationId xmlns:a16="http://schemas.microsoft.com/office/drawing/2014/main" id="{C51768A0-EAD1-D24A-9344-A659102E9430}"/>
              </a:ext>
            </a:extLst>
          </p:cNvPr>
          <p:cNvSpPr/>
          <p:nvPr/>
        </p:nvSpPr>
        <p:spPr>
          <a:xfrm>
            <a:off x="4205288" y="6434138"/>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5" name="Oval 4">
            <a:extLst>
              <a:ext uri="{FF2B5EF4-FFF2-40B4-BE49-F238E27FC236}">
                <a16:creationId xmlns:a16="http://schemas.microsoft.com/office/drawing/2014/main" id="{D63F8829-E898-9943-9DF9-5648D32DCB28}"/>
              </a:ext>
            </a:extLst>
          </p:cNvPr>
          <p:cNvSpPr/>
          <p:nvPr/>
        </p:nvSpPr>
        <p:spPr>
          <a:xfrm>
            <a:off x="5029201" y="5943601"/>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6" name="Oval 5">
            <a:extLst>
              <a:ext uri="{FF2B5EF4-FFF2-40B4-BE49-F238E27FC236}">
                <a16:creationId xmlns:a16="http://schemas.microsoft.com/office/drawing/2014/main" id="{06D93A4E-D571-6B4E-9D55-56599EEC6928}"/>
              </a:ext>
            </a:extLst>
          </p:cNvPr>
          <p:cNvSpPr/>
          <p:nvPr/>
        </p:nvSpPr>
        <p:spPr>
          <a:xfrm>
            <a:off x="4221957" y="5329238"/>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7" name="Oval 6">
            <a:extLst>
              <a:ext uri="{FF2B5EF4-FFF2-40B4-BE49-F238E27FC236}">
                <a16:creationId xmlns:a16="http://schemas.microsoft.com/office/drawing/2014/main" id="{0C776129-37B5-5B4A-9648-7B06BAD441C1}"/>
              </a:ext>
            </a:extLst>
          </p:cNvPr>
          <p:cNvSpPr/>
          <p:nvPr/>
        </p:nvSpPr>
        <p:spPr>
          <a:xfrm>
            <a:off x="5662613" y="6176963"/>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8" name="Oval 7">
            <a:extLst>
              <a:ext uri="{FF2B5EF4-FFF2-40B4-BE49-F238E27FC236}">
                <a16:creationId xmlns:a16="http://schemas.microsoft.com/office/drawing/2014/main" id="{BFDF9DA4-3FA2-0546-B1A8-4011763C1948}"/>
              </a:ext>
            </a:extLst>
          </p:cNvPr>
          <p:cNvSpPr/>
          <p:nvPr/>
        </p:nvSpPr>
        <p:spPr>
          <a:xfrm>
            <a:off x="4852987" y="5600700"/>
            <a:ext cx="271462" cy="271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9" name="Oval 8">
            <a:extLst>
              <a:ext uri="{FF2B5EF4-FFF2-40B4-BE49-F238E27FC236}">
                <a16:creationId xmlns:a16="http://schemas.microsoft.com/office/drawing/2014/main" id="{D1838C1D-4747-3C40-B638-C067E31EFB4F}"/>
              </a:ext>
            </a:extLst>
          </p:cNvPr>
          <p:cNvSpPr/>
          <p:nvPr/>
        </p:nvSpPr>
        <p:spPr>
          <a:xfrm>
            <a:off x="3602830" y="2753916"/>
            <a:ext cx="2771775" cy="1600200"/>
          </a:xfrm>
          <a:prstGeom prst="ellipse">
            <a:avLst/>
          </a:prstGeom>
          <a:noFill/>
          <a:ln>
            <a:solidFill>
              <a:srgbClr val="0070C0"/>
            </a:solidFill>
            <a:prstDash val="dash"/>
            <a:extLst>
              <a:ext uri="{C807C97D-BFC1-408E-A445-0C87EB9F89A2}">
                <ask:lineSketchStyleProps xmlns:ask="http://schemas.microsoft.com/office/drawing/2018/sketchyshapes">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0" name="TextBox 9">
            <a:extLst>
              <a:ext uri="{FF2B5EF4-FFF2-40B4-BE49-F238E27FC236}">
                <a16:creationId xmlns:a16="http://schemas.microsoft.com/office/drawing/2014/main" id="{F2528FEE-06C9-944D-957E-A5C1042E8C93}"/>
              </a:ext>
            </a:extLst>
          </p:cNvPr>
          <p:cNvSpPr txBox="1"/>
          <p:nvPr/>
        </p:nvSpPr>
        <p:spPr>
          <a:xfrm>
            <a:off x="6791326" y="5103674"/>
            <a:ext cx="4829175" cy="1754326"/>
          </a:xfrm>
          <a:prstGeom prst="rect">
            <a:avLst/>
          </a:prstGeom>
          <a:noFill/>
        </p:spPr>
        <p:txBody>
          <a:bodyPr wrap="square" rtlCol="0">
            <a:spAutoFit/>
          </a:bodyPr>
          <a:lstStyle/>
          <a:p>
            <a:r>
              <a:rPr lang="en-DK" b="1" dirty="0">
                <a:solidFill>
                  <a:srgbClr val="FF0000"/>
                </a:solidFill>
              </a:rPr>
              <a:t>Raw matter = matter in thermodynamic equilibrium </a:t>
            </a:r>
          </a:p>
          <a:p>
            <a:pPr marL="285750" indent="-285750">
              <a:buFontTx/>
              <a:buChar char="-"/>
            </a:pPr>
            <a:r>
              <a:rPr lang="en-DK" dirty="0"/>
              <a:t>Either low og high entropy</a:t>
            </a:r>
          </a:p>
          <a:p>
            <a:pPr marL="285750" indent="-285750">
              <a:buFontTx/>
              <a:buChar char="-"/>
            </a:pPr>
            <a:r>
              <a:rPr lang="en-DK" i="1" dirty="0"/>
              <a:t>Highly dispersed thin virtuality</a:t>
            </a:r>
          </a:p>
          <a:p>
            <a:r>
              <a:rPr lang="en-DK" dirty="0"/>
              <a:t>Examples: Gases, rocks, crystals, very early or very late universe </a:t>
            </a:r>
          </a:p>
        </p:txBody>
      </p:sp>
      <p:sp>
        <p:nvSpPr>
          <p:cNvPr id="11" name="TextBox 10">
            <a:extLst>
              <a:ext uri="{FF2B5EF4-FFF2-40B4-BE49-F238E27FC236}">
                <a16:creationId xmlns:a16="http://schemas.microsoft.com/office/drawing/2014/main" id="{051469FB-C4BA-5240-880D-A42DF1804F4D}"/>
              </a:ext>
            </a:extLst>
          </p:cNvPr>
          <p:cNvSpPr txBox="1"/>
          <p:nvPr/>
        </p:nvSpPr>
        <p:spPr>
          <a:xfrm>
            <a:off x="6791326" y="2445971"/>
            <a:ext cx="4829175" cy="2308324"/>
          </a:xfrm>
          <a:prstGeom prst="rect">
            <a:avLst/>
          </a:prstGeom>
          <a:noFill/>
        </p:spPr>
        <p:txBody>
          <a:bodyPr wrap="square" rtlCol="0">
            <a:spAutoFit/>
          </a:bodyPr>
          <a:lstStyle/>
          <a:p>
            <a:r>
              <a:rPr lang="en-DK" b="1" dirty="0">
                <a:solidFill>
                  <a:srgbClr val="FF0000"/>
                </a:solidFill>
              </a:rPr>
              <a:t>Dissipative structure = dynamic thermodynamic disequilibrium</a:t>
            </a:r>
          </a:p>
          <a:p>
            <a:pPr marL="285750" indent="-285750">
              <a:buFontTx/>
              <a:buChar char="-"/>
            </a:pPr>
            <a:r>
              <a:rPr lang="en-DK" dirty="0"/>
              <a:t>Negentropic system, based on energy flow and export of entropy to surroundings</a:t>
            </a:r>
          </a:p>
          <a:p>
            <a:pPr marL="285750" indent="-285750">
              <a:buFontTx/>
              <a:buChar char="-"/>
            </a:pPr>
            <a:r>
              <a:rPr lang="en-DK" dirty="0"/>
              <a:t>Thriving on the edge of order and chaos</a:t>
            </a:r>
          </a:p>
          <a:p>
            <a:pPr marL="285750" indent="-285750">
              <a:buFontTx/>
              <a:buChar char="-"/>
            </a:pPr>
            <a:r>
              <a:rPr lang="en-DK" i="1" dirty="0"/>
              <a:t>First distinction between inner and outer world</a:t>
            </a:r>
          </a:p>
          <a:p>
            <a:r>
              <a:rPr lang="en-DK" dirty="0"/>
              <a:t>Examples: Storms, turbulences, flames, stars, Gaia</a:t>
            </a:r>
          </a:p>
        </p:txBody>
      </p:sp>
      <p:cxnSp>
        <p:nvCxnSpPr>
          <p:cNvPr id="13" name="Straight Arrow Connector 12">
            <a:extLst>
              <a:ext uri="{FF2B5EF4-FFF2-40B4-BE49-F238E27FC236}">
                <a16:creationId xmlns:a16="http://schemas.microsoft.com/office/drawing/2014/main" id="{165A3481-14D7-AD4A-9A9E-A777E6BC16D5}"/>
              </a:ext>
            </a:extLst>
          </p:cNvPr>
          <p:cNvCxnSpPr>
            <a:cxnSpLocks/>
          </p:cNvCxnSpPr>
          <p:nvPr/>
        </p:nvCxnSpPr>
        <p:spPr>
          <a:xfrm>
            <a:off x="6075761" y="4379119"/>
            <a:ext cx="553639" cy="5113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45ED150-49F6-574B-BB23-31EF89995A41}"/>
              </a:ext>
            </a:extLst>
          </p:cNvPr>
          <p:cNvCxnSpPr>
            <a:cxnSpLocks/>
          </p:cNvCxnSpPr>
          <p:nvPr/>
        </p:nvCxnSpPr>
        <p:spPr>
          <a:xfrm flipH="1" flipV="1">
            <a:off x="3469484" y="2024957"/>
            <a:ext cx="431004" cy="6602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42FC7F3-1321-2244-A33D-A0F87F62351B}"/>
              </a:ext>
            </a:extLst>
          </p:cNvPr>
          <p:cNvCxnSpPr>
            <a:cxnSpLocks/>
          </p:cNvCxnSpPr>
          <p:nvPr/>
        </p:nvCxnSpPr>
        <p:spPr>
          <a:xfrm flipV="1">
            <a:off x="5798344" y="2217540"/>
            <a:ext cx="385763" cy="4063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8C66D09-F7F6-2244-822E-C7FAB115C27A}"/>
              </a:ext>
            </a:extLst>
          </p:cNvPr>
          <p:cNvCxnSpPr>
            <a:cxnSpLocks/>
          </p:cNvCxnSpPr>
          <p:nvPr/>
        </p:nvCxnSpPr>
        <p:spPr>
          <a:xfrm flipH="1">
            <a:off x="3348035" y="4263509"/>
            <a:ext cx="297658" cy="4625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6FD43F9-29D6-EC47-AA9C-7B86263A4503}"/>
              </a:ext>
            </a:extLst>
          </p:cNvPr>
          <p:cNvCxnSpPr>
            <a:cxnSpLocks/>
          </p:cNvCxnSpPr>
          <p:nvPr/>
        </p:nvCxnSpPr>
        <p:spPr>
          <a:xfrm flipH="1">
            <a:off x="4171950" y="4419599"/>
            <a:ext cx="95252" cy="4228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Organisms Cartoons and Comics - funny pictures from CartoonStock">
            <a:extLst>
              <a:ext uri="{FF2B5EF4-FFF2-40B4-BE49-F238E27FC236}">
                <a16:creationId xmlns:a16="http://schemas.microsoft.com/office/drawing/2014/main" id="{54CC8741-F609-C246-9CB2-14525C6D68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17" t="52063" r="54246" b="18854"/>
          <a:stretch/>
        </p:blipFill>
        <p:spPr bwMode="auto">
          <a:xfrm>
            <a:off x="4014786" y="0"/>
            <a:ext cx="2219326" cy="1994491"/>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ADFFA8CF-1303-1D49-9AD0-C7037910F628}"/>
              </a:ext>
            </a:extLst>
          </p:cNvPr>
          <p:cNvSpPr txBox="1"/>
          <p:nvPr/>
        </p:nvSpPr>
        <p:spPr>
          <a:xfrm>
            <a:off x="6791326" y="464024"/>
            <a:ext cx="5363135" cy="1477328"/>
          </a:xfrm>
          <a:prstGeom prst="rect">
            <a:avLst/>
          </a:prstGeom>
          <a:noFill/>
        </p:spPr>
        <p:txBody>
          <a:bodyPr wrap="none" rtlCol="0">
            <a:spAutoFit/>
          </a:bodyPr>
          <a:lstStyle/>
          <a:p>
            <a:r>
              <a:rPr lang="en-DK" b="1" dirty="0">
                <a:solidFill>
                  <a:srgbClr val="FF0000"/>
                </a:solidFill>
              </a:rPr>
              <a:t>Organism = reproductive dissipative structure</a:t>
            </a:r>
          </a:p>
          <a:p>
            <a:pPr marL="285750" indent="-285750">
              <a:buFontTx/>
              <a:buChar char="-"/>
            </a:pPr>
            <a:r>
              <a:rPr lang="en-DK" dirty="0"/>
              <a:t>Species stability </a:t>
            </a:r>
          </a:p>
          <a:p>
            <a:pPr marL="285750" indent="-285750">
              <a:buFontTx/>
              <a:buChar char="-"/>
            </a:pPr>
            <a:r>
              <a:rPr lang="en-DK" dirty="0"/>
              <a:t>Capability of intensified negentropic evolution</a:t>
            </a:r>
          </a:p>
          <a:p>
            <a:pPr marL="285750" indent="-285750">
              <a:buFontTx/>
              <a:buChar char="-"/>
            </a:pPr>
            <a:r>
              <a:rPr lang="en-DK" dirty="0"/>
              <a:t>Subjectivity, sign exhange</a:t>
            </a:r>
          </a:p>
          <a:p>
            <a:pPr marL="285750" indent="-285750">
              <a:buFontTx/>
              <a:buChar char="-"/>
            </a:pPr>
            <a:r>
              <a:rPr lang="en-DK" i="1" dirty="0"/>
              <a:t>Quasi-autonomized virtuality: model of outer world </a:t>
            </a:r>
          </a:p>
        </p:txBody>
      </p:sp>
      <p:sp>
        <p:nvSpPr>
          <p:cNvPr id="12" name="Up Arrow 11">
            <a:extLst>
              <a:ext uri="{FF2B5EF4-FFF2-40B4-BE49-F238E27FC236}">
                <a16:creationId xmlns:a16="http://schemas.microsoft.com/office/drawing/2014/main" id="{4A8AC0A2-E09B-284D-BE52-B4A488766719}"/>
              </a:ext>
            </a:extLst>
          </p:cNvPr>
          <p:cNvSpPr/>
          <p:nvPr/>
        </p:nvSpPr>
        <p:spPr>
          <a:xfrm>
            <a:off x="2143123" y="2753916"/>
            <a:ext cx="95252" cy="2088504"/>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4" name="TextBox 13">
            <a:extLst>
              <a:ext uri="{FF2B5EF4-FFF2-40B4-BE49-F238E27FC236}">
                <a16:creationId xmlns:a16="http://schemas.microsoft.com/office/drawing/2014/main" id="{D6F5DC16-61FE-2449-93E9-31DD8602A1B4}"/>
              </a:ext>
            </a:extLst>
          </p:cNvPr>
          <p:cNvSpPr txBox="1"/>
          <p:nvPr/>
        </p:nvSpPr>
        <p:spPr>
          <a:xfrm>
            <a:off x="300038" y="3429000"/>
            <a:ext cx="1811137" cy="369332"/>
          </a:xfrm>
          <a:prstGeom prst="rect">
            <a:avLst/>
          </a:prstGeom>
          <a:noFill/>
        </p:spPr>
        <p:txBody>
          <a:bodyPr wrap="none" rtlCol="0">
            <a:spAutoFit/>
          </a:bodyPr>
          <a:lstStyle/>
          <a:p>
            <a:r>
              <a:rPr lang="en-DK" dirty="0"/>
              <a:t>Rising complexity</a:t>
            </a:r>
          </a:p>
        </p:txBody>
      </p:sp>
      <p:pic>
        <p:nvPicPr>
          <p:cNvPr id="11266" name="Picture 2" descr="Spiral Galaxies More Likely to Host Complex Life: Study | Astrobiology,  Astronomy | Sci-News.com">
            <a:extLst>
              <a:ext uri="{FF2B5EF4-FFF2-40B4-BE49-F238E27FC236}">
                <a16:creationId xmlns:a16="http://schemas.microsoft.com/office/drawing/2014/main" id="{4D3F3D9D-DA03-D44E-A538-1CC180DFC7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0488" y="3289697"/>
            <a:ext cx="578339" cy="528638"/>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Close-up view of the sky around the star HD 10180">
            <a:extLst>
              <a:ext uri="{FF2B5EF4-FFF2-40B4-BE49-F238E27FC236}">
                <a16:creationId xmlns:a16="http://schemas.microsoft.com/office/drawing/2014/main" id="{8E2148AD-5B28-084F-8886-E3A799F5C6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583" t="32335" r="31428" b="29083"/>
          <a:stretch/>
        </p:blipFill>
        <p:spPr bwMode="auto">
          <a:xfrm>
            <a:off x="4709125" y="3563315"/>
            <a:ext cx="604839" cy="598534"/>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Make a Candle Flame Jump - Scientific American">
            <a:extLst>
              <a:ext uri="{FF2B5EF4-FFF2-40B4-BE49-F238E27FC236}">
                <a16:creationId xmlns:a16="http://schemas.microsoft.com/office/drawing/2014/main" id="{C3AC7D2C-95C9-DB49-8177-2CD9821A455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408" r="30620"/>
          <a:stretch/>
        </p:blipFill>
        <p:spPr bwMode="auto">
          <a:xfrm>
            <a:off x="5512049" y="3187493"/>
            <a:ext cx="563712" cy="825281"/>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Life and Evolution without the Moon - Earthly Universe">
            <a:extLst>
              <a:ext uri="{FF2B5EF4-FFF2-40B4-BE49-F238E27FC236}">
                <a16:creationId xmlns:a16="http://schemas.microsoft.com/office/drawing/2014/main" id="{7BE9F39A-D8C4-214A-803F-0891FCC1126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500" t="4414" r="26166" b="4414"/>
          <a:stretch/>
        </p:blipFill>
        <p:spPr bwMode="auto">
          <a:xfrm>
            <a:off x="4589893" y="2845606"/>
            <a:ext cx="575039" cy="542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03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67203" y="3676887"/>
            <a:ext cx="5943600" cy="2717800"/>
          </a:xfrm>
          <a:prstGeom prst="rect">
            <a:avLst/>
          </a:prstGeom>
        </p:spPr>
      </p:pic>
      <p:sp>
        <p:nvSpPr>
          <p:cNvPr id="3" name="Up Arrow 2"/>
          <p:cNvSpPr/>
          <p:nvPr/>
        </p:nvSpPr>
        <p:spPr>
          <a:xfrm rot="2347505">
            <a:off x="6120101" y="1878903"/>
            <a:ext cx="484632" cy="978408"/>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1770217" y="310992"/>
            <a:ext cx="8086244" cy="830997"/>
          </a:xfrm>
          <a:prstGeom prst="rect">
            <a:avLst/>
          </a:prstGeom>
          <a:noFill/>
        </p:spPr>
        <p:txBody>
          <a:bodyPr wrap="square" rtlCol="0">
            <a:spAutoFit/>
          </a:bodyPr>
          <a:lstStyle/>
          <a:p>
            <a:r>
              <a:rPr lang="en-US" sz="2400" b="1" dirty="0">
                <a:solidFill>
                  <a:srgbClr val="FF0000"/>
                </a:solidFill>
              </a:rPr>
              <a:t>Complexification</a:t>
            </a:r>
            <a:r>
              <a:rPr lang="en-US" sz="2400" dirty="0">
                <a:solidFill>
                  <a:srgbClr val="FF0000"/>
                </a:solidFill>
              </a:rPr>
              <a:t> </a:t>
            </a:r>
            <a:r>
              <a:rPr lang="en-US" sz="2400" dirty="0"/>
              <a:t>(negentropic evolution) as intensification of </a:t>
            </a:r>
            <a:r>
              <a:rPr lang="en-US" sz="2400" i="1" dirty="0"/>
              <a:t>virtual world modeling</a:t>
            </a:r>
            <a:r>
              <a:rPr lang="en-US" sz="2400" dirty="0"/>
              <a:t> in </a:t>
            </a:r>
            <a:r>
              <a:rPr lang="en-US" sz="2400" b="1" dirty="0">
                <a:solidFill>
                  <a:srgbClr val="FF0000"/>
                </a:solidFill>
              </a:rPr>
              <a:t>sensorium and brain</a:t>
            </a:r>
          </a:p>
        </p:txBody>
      </p:sp>
      <p:sp>
        <p:nvSpPr>
          <p:cNvPr id="5" name="TextBox 4"/>
          <p:cNvSpPr txBox="1"/>
          <p:nvPr/>
        </p:nvSpPr>
        <p:spPr>
          <a:xfrm>
            <a:off x="7810803" y="3875438"/>
            <a:ext cx="2423281" cy="1754326"/>
          </a:xfrm>
          <a:prstGeom prst="rect">
            <a:avLst/>
          </a:prstGeom>
          <a:noFill/>
        </p:spPr>
        <p:txBody>
          <a:bodyPr wrap="square" rtlCol="0">
            <a:spAutoFit/>
          </a:bodyPr>
          <a:lstStyle/>
          <a:p>
            <a:r>
              <a:rPr lang="en-US" dirty="0"/>
              <a:t>Permanent macro-anatomical changes through adaptation to natural environment:</a:t>
            </a:r>
          </a:p>
          <a:p>
            <a:r>
              <a:rPr lang="en-US" i="1" dirty="0"/>
              <a:t>Increasingly autonomized virtuality</a:t>
            </a:r>
          </a:p>
        </p:txBody>
      </p:sp>
      <p:sp>
        <p:nvSpPr>
          <p:cNvPr id="6" name="TextBox 5"/>
          <p:cNvSpPr txBox="1"/>
          <p:nvPr/>
        </p:nvSpPr>
        <p:spPr>
          <a:xfrm>
            <a:off x="7810804" y="1700195"/>
            <a:ext cx="2423281" cy="1477328"/>
          </a:xfrm>
          <a:prstGeom prst="rect">
            <a:avLst/>
          </a:prstGeom>
          <a:noFill/>
        </p:spPr>
        <p:txBody>
          <a:bodyPr wrap="square" rtlCol="0">
            <a:spAutoFit/>
          </a:bodyPr>
          <a:lstStyle/>
          <a:p>
            <a:r>
              <a:rPr lang="en-US" dirty="0"/>
              <a:t>Changing micro-anatomical changes through cultural learning and practice: </a:t>
            </a:r>
          </a:p>
          <a:p>
            <a:r>
              <a:rPr lang="en-US" i="1" dirty="0"/>
              <a:t>Autonomized virtuality</a:t>
            </a:r>
          </a:p>
        </p:txBody>
      </p:sp>
      <p:pic>
        <p:nvPicPr>
          <p:cNvPr id="8"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0633" y="1994472"/>
            <a:ext cx="1107820" cy="7469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p:cNvSpPr txBox="1"/>
          <p:nvPr/>
        </p:nvSpPr>
        <p:spPr>
          <a:xfrm>
            <a:off x="3107259" y="2134809"/>
            <a:ext cx="1463374" cy="369332"/>
          </a:xfrm>
          <a:prstGeom prst="rect">
            <a:avLst/>
          </a:prstGeom>
          <a:noFill/>
        </p:spPr>
        <p:txBody>
          <a:bodyPr wrap="none" rtlCol="0">
            <a:spAutoFit/>
          </a:bodyPr>
          <a:lstStyle/>
          <a:p>
            <a:r>
              <a:rPr lang="en-US" dirty="0"/>
              <a:t>Cultural brain</a:t>
            </a:r>
          </a:p>
        </p:txBody>
      </p:sp>
    </p:spTree>
    <p:extLst>
      <p:ext uri="{BB962C8B-B14F-4D97-AF65-F5344CB8AC3E}">
        <p14:creationId xmlns:p14="http://schemas.microsoft.com/office/powerpoint/2010/main" val="2156479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914213-BA91-2045-8807-6D7BAA1442A7}"/>
              </a:ext>
            </a:extLst>
          </p:cNvPr>
          <p:cNvPicPr>
            <a:picLocks noChangeAspect="1"/>
          </p:cNvPicPr>
          <p:nvPr/>
        </p:nvPicPr>
        <p:blipFill rotWithShape="1">
          <a:blip r:embed="rId2"/>
          <a:srcRect b="30417"/>
          <a:stretch/>
        </p:blipFill>
        <p:spPr>
          <a:xfrm>
            <a:off x="1815519" y="-414337"/>
            <a:ext cx="7457069" cy="7342915"/>
          </a:xfrm>
          <a:prstGeom prst="rect">
            <a:avLst/>
          </a:prstGeom>
        </p:spPr>
      </p:pic>
    </p:spTree>
    <p:extLst>
      <p:ext uri="{BB962C8B-B14F-4D97-AF65-F5344CB8AC3E}">
        <p14:creationId xmlns:p14="http://schemas.microsoft.com/office/powerpoint/2010/main" val="2339803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RAUBALLEMANDEN - MENNESKETS OPRINDELSE">
            <a:extLst>
              <a:ext uri="{FF2B5EF4-FFF2-40B4-BE49-F238E27FC236}">
                <a16:creationId xmlns:a16="http://schemas.microsoft.com/office/drawing/2014/main" id="{E81EFD5C-ECFC-AB4C-9038-CC74BE1A31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3668110" cy="331876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74A3625-D385-A04B-A3C2-F0CE84F9D17C}"/>
              </a:ext>
            </a:extLst>
          </p:cNvPr>
          <p:cNvSpPr txBox="1"/>
          <p:nvPr/>
        </p:nvSpPr>
        <p:spPr>
          <a:xfrm>
            <a:off x="0" y="3331905"/>
            <a:ext cx="2785242" cy="830997"/>
          </a:xfrm>
          <a:prstGeom prst="rect">
            <a:avLst/>
          </a:prstGeom>
          <a:noFill/>
        </p:spPr>
        <p:txBody>
          <a:bodyPr wrap="square" rtlCol="0">
            <a:spAutoFit/>
          </a:bodyPr>
          <a:lstStyle/>
          <a:p>
            <a:r>
              <a:rPr lang="en-DK" sz="1600" i="1" dirty="0"/>
              <a:t>Grauballe Man </a:t>
            </a:r>
            <a:r>
              <a:rPr lang="en-DK" sz="1600" dirty="0"/>
              <a:t>(ca. 290 BCE), found  Aarhus, Moesgaard Museum</a:t>
            </a:r>
          </a:p>
        </p:txBody>
      </p:sp>
      <p:pic>
        <p:nvPicPr>
          <p:cNvPr id="9222" name="Picture 6" descr="Rekonstruktion af gård fra ældre Keltisk jernalder">
            <a:extLst>
              <a:ext uri="{FF2B5EF4-FFF2-40B4-BE49-F238E27FC236}">
                <a16:creationId xmlns:a16="http://schemas.microsoft.com/office/drawing/2014/main" id="{0052878F-440D-1B44-BC6E-F0831C07D2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2039" y="22489"/>
            <a:ext cx="5499962" cy="36666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AD7977E-633B-544E-A536-3C9AC66CEFF3}"/>
              </a:ext>
            </a:extLst>
          </p:cNvPr>
          <p:cNvSpPr txBox="1"/>
          <p:nvPr/>
        </p:nvSpPr>
        <p:spPr>
          <a:xfrm>
            <a:off x="3620814" y="22489"/>
            <a:ext cx="3118521" cy="830997"/>
          </a:xfrm>
          <a:prstGeom prst="rect">
            <a:avLst/>
          </a:prstGeom>
          <a:noFill/>
        </p:spPr>
        <p:txBody>
          <a:bodyPr wrap="square" rtlCol="0">
            <a:spAutoFit/>
          </a:bodyPr>
          <a:lstStyle/>
          <a:p>
            <a:pPr algn="r"/>
            <a:r>
              <a:rPr lang="en-DK" sz="1600" dirty="0"/>
              <a:t>Reconstructed house from the Celtic Iron Age in Denmark (ca. 500-0 BCE)</a:t>
            </a:r>
          </a:p>
        </p:txBody>
      </p:sp>
      <p:pic>
        <p:nvPicPr>
          <p:cNvPr id="9224" name="Picture 8">
            <a:extLst>
              <a:ext uri="{FF2B5EF4-FFF2-40B4-BE49-F238E27FC236}">
                <a16:creationId xmlns:a16="http://schemas.microsoft.com/office/drawing/2014/main" id="{EE832DA5-1CD9-8247-B2C9-077016E1D3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3930" y="2797814"/>
            <a:ext cx="5499962" cy="40747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0A58924-F34D-274D-BCDC-8584C8D2E7A6}"/>
              </a:ext>
            </a:extLst>
          </p:cNvPr>
          <p:cNvSpPr txBox="1"/>
          <p:nvPr/>
        </p:nvSpPr>
        <p:spPr>
          <a:xfrm>
            <a:off x="238689" y="5241928"/>
            <a:ext cx="2785241" cy="1815882"/>
          </a:xfrm>
          <a:prstGeom prst="rect">
            <a:avLst/>
          </a:prstGeom>
          <a:noFill/>
        </p:spPr>
        <p:txBody>
          <a:bodyPr wrap="square" rtlCol="0">
            <a:spAutoFit/>
          </a:bodyPr>
          <a:lstStyle/>
          <a:p>
            <a:pPr algn="r"/>
            <a:r>
              <a:rPr lang="en-DK" sz="1600" i="1" dirty="0"/>
              <a:t>Gundestrup Cauldron</a:t>
            </a:r>
            <a:r>
              <a:rPr lang="en-DK" sz="1600" dirty="0"/>
              <a:t> (ca. 150-1 BCE), gilded silver, found in a peat bog in Northern Jutland, probably from Thrakia, NE Romania.</a:t>
            </a:r>
          </a:p>
          <a:p>
            <a:pPr algn="r"/>
            <a:r>
              <a:rPr lang="en-DK" sz="1600" dirty="0"/>
              <a:t>Copenhagen, National Museum</a:t>
            </a:r>
          </a:p>
        </p:txBody>
      </p:sp>
      <p:pic>
        <p:nvPicPr>
          <p:cNvPr id="10" name="Picture 9">
            <a:extLst>
              <a:ext uri="{FF2B5EF4-FFF2-40B4-BE49-F238E27FC236}">
                <a16:creationId xmlns:a16="http://schemas.microsoft.com/office/drawing/2014/main" id="{2B2A32B7-3DFB-CE4A-A792-69634FCBCF6A}"/>
              </a:ext>
            </a:extLst>
          </p:cNvPr>
          <p:cNvPicPr>
            <a:picLocks noChangeAspect="1"/>
          </p:cNvPicPr>
          <p:nvPr/>
        </p:nvPicPr>
        <p:blipFill rotWithShape="1">
          <a:blip r:embed="rId5"/>
          <a:srcRect l="58529" t="19961" r="12013" b="62536"/>
          <a:stretch/>
        </p:blipFill>
        <p:spPr>
          <a:xfrm>
            <a:off x="9615599" y="4706186"/>
            <a:ext cx="2576401" cy="2166372"/>
          </a:xfrm>
          <a:prstGeom prst="rect">
            <a:avLst/>
          </a:prstGeom>
          <a:solidFill>
            <a:schemeClr val="bg1"/>
          </a:solidFill>
        </p:spPr>
      </p:pic>
      <p:pic>
        <p:nvPicPr>
          <p:cNvPr id="11" name="Picture 10">
            <a:extLst>
              <a:ext uri="{FF2B5EF4-FFF2-40B4-BE49-F238E27FC236}">
                <a16:creationId xmlns:a16="http://schemas.microsoft.com/office/drawing/2014/main" id="{875CCC87-A099-8146-A2F4-83DE90EBAC59}"/>
              </a:ext>
            </a:extLst>
          </p:cNvPr>
          <p:cNvPicPr>
            <a:picLocks noChangeAspect="1"/>
          </p:cNvPicPr>
          <p:nvPr/>
        </p:nvPicPr>
        <p:blipFill rotWithShape="1">
          <a:blip r:embed="rId5"/>
          <a:srcRect l="26647" t="19961" r="52564" b="62536"/>
          <a:stretch/>
        </p:blipFill>
        <p:spPr>
          <a:xfrm>
            <a:off x="8177048" y="4706186"/>
            <a:ext cx="1818290" cy="2166372"/>
          </a:xfrm>
          <a:prstGeom prst="rect">
            <a:avLst/>
          </a:prstGeom>
          <a:solidFill>
            <a:schemeClr val="bg1"/>
          </a:solidFill>
        </p:spPr>
      </p:pic>
    </p:spTree>
    <p:extLst>
      <p:ext uri="{BB962C8B-B14F-4D97-AF65-F5344CB8AC3E}">
        <p14:creationId xmlns:p14="http://schemas.microsoft.com/office/powerpoint/2010/main" val="20218248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ollandsk panorama-landskab med Haarlem i det fjerne, 1654 | SMK ...">
            <a:extLst>
              <a:ext uri="{FF2B5EF4-FFF2-40B4-BE49-F238E27FC236}">
                <a16:creationId xmlns:a16="http://schemas.microsoft.com/office/drawing/2014/main" id="{BFDB0B82-3DC1-7D43-B289-223E263AA7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822573" cy="43144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2CCF3CC-4110-A44E-8F61-5D013B5B1EC9}"/>
              </a:ext>
            </a:extLst>
          </p:cNvPr>
          <p:cNvSpPr txBox="1"/>
          <p:nvPr/>
        </p:nvSpPr>
        <p:spPr>
          <a:xfrm>
            <a:off x="357716" y="4525682"/>
            <a:ext cx="4413979" cy="1569660"/>
          </a:xfrm>
          <a:prstGeom prst="rect">
            <a:avLst/>
          </a:prstGeom>
          <a:noFill/>
        </p:spPr>
        <p:txBody>
          <a:bodyPr wrap="square" rtlCol="0">
            <a:spAutoFit/>
          </a:bodyPr>
          <a:lstStyle/>
          <a:p>
            <a:r>
              <a:rPr lang="en-DK" sz="1600" b="1" dirty="0">
                <a:solidFill>
                  <a:srgbClr val="FF0000"/>
                </a:solidFill>
              </a:rPr>
              <a:t>Dutch</a:t>
            </a:r>
            <a:r>
              <a:rPr lang="en-DK" sz="1600" dirty="0">
                <a:solidFill>
                  <a:srgbClr val="FF0000"/>
                </a:solidFill>
              </a:rPr>
              <a:t> Golden Age, 17th-century bourgeois culture:</a:t>
            </a:r>
          </a:p>
          <a:p>
            <a:endParaRPr lang="en-DK" sz="1600" dirty="0">
              <a:solidFill>
                <a:srgbClr val="FF0000"/>
              </a:solidFill>
            </a:endParaRPr>
          </a:p>
          <a:p>
            <a:r>
              <a:rPr lang="en-DK" sz="1600" dirty="0"/>
              <a:t>Philips Koninck,</a:t>
            </a:r>
          </a:p>
          <a:p>
            <a:r>
              <a:rPr lang="en-DK" sz="1600" i="1" dirty="0"/>
              <a:t>Dutch panoramic landscape with Haarlem </a:t>
            </a:r>
            <a:r>
              <a:rPr lang="da-DK" sz="1600" i="1" dirty="0"/>
              <a:t>in the distance </a:t>
            </a:r>
            <a:r>
              <a:rPr lang="en-DK" sz="1600" dirty="0"/>
              <a:t>(1654), oil on canvas.</a:t>
            </a:r>
          </a:p>
          <a:p>
            <a:r>
              <a:rPr lang="en-DK" sz="1600" dirty="0"/>
              <a:t>Copenhagen, Statens Museum for Kunst</a:t>
            </a:r>
          </a:p>
        </p:txBody>
      </p:sp>
      <p:pic>
        <p:nvPicPr>
          <p:cNvPr id="10242" name="Picture 2">
            <a:extLst>
              <a:ext uri="{FF2B5EF4-FFF2-40B4-BE49-F238E27FC236}">
                <a16:creationId xmlns:a16="http://schemas.microsoft.com/office/drawing/2014/main" id="{BE3C02FC-38C4-A847-8520-78382C4D51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2145" y="2638097"/>
            <a:ext cx="6329855" cy="421990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253AA55-BDB7-D640-9817-D37A7125FCEB}"/>
              </a:ext>
            </a:extLst>
          </p:cNvPr>
          <p:cNvSpPr txBox="1"/>
          <p:nvPr/>
        </p:nvSpPr>
        <p:spPr>
          <a:xfrm>
            <a:off x="6369429" y="1137056"/>
            <a:ext cx="6074979" cy="1815882"/>
          </a:xfrm>
          <a:prstGeom prst="rect">
            <a:avLst/>
          </a:prstGeom>
          <a:noFill/>
        </p:spPr>
        <p:txBody>
          <a:bodyPr wrap="square" rtlCol="0">
            <a:spAutoFit/>
          </a:bodyPr>
          <a:lstStyle/>
          <a:p>
            <a:r>
              <a:rPr lang="en-DK" sz="1600" b="1" dirty="0">
                <a:solidFill>
                  <a:srgbClr val="FF0000"/>
                </a:solidFill>
              </a:rPr>
              <a:t>Danish</a:t>
            </a:r>
            <a:r>
              <a:rPr lang="en-DK" sz="1600" dirty="0">
                <a:solidFill>
                  <a:srgbClr val="FF0000"/>
                </a:solidFill>
              </a:rPr>
              <a:t> Golden Age, 19th-century bourgeois culture:</a:t>
            </a:r>
          </a:p>
          <a:p>
            <a:endParaRPr lang="en-DK" sz="1600" dirty="0">
              <a:solidFill>
                <a:srgbClr val="FF0000"/>
              </a:solidFill>
            </a:endParaRPr>
          </a:p>
          <a:p>
            <a:r>
              <a:rPr lang="en-DK" sz="1600" dirty="0"/>
              <a:t>Vilhelm Kyhn, </a:t>
            </a:r>
            <a:r>
              <a:rPr lang="en-DK" sz="1600" i="1" dirty="0"/>
              <a:t>Hilly landscape with lakes and woods near Silkeborg </a:t>
            </a:r>
            <a:r>
              <a:rPr lang="en-DK" sz="1600" dirty="0"/>
              <a:t>(1845), oil on canvas.</a:t>
            </a:r>
          </a:p>
          <a:p>
            <a:r>
              <a:rPr lang="en-DK" sz="1600" dirty="0"/>
              <a:t>Copenhagen, Statens Museum for Kunst</a:t>
            </a:r>
          </a:p>
          <a:p>
            <a:endParaRPr lang="en-DK" sz="1600" dirty="0"/>
          </a:p>
          <a:p>
            <a:endParaRPr lang="en-DK" sz="1600" dirty="0"/>
          </a:p>
        </p:txBody>
      </p:sp>
      <p:pic>
        <p:nvPicPr>
          <p:cNvPr id="8" name="Picture 7">
            <a:extLst>
              <a:ext uri="{FF2B5EF4-FFF2-40B4-BE49-F238E27FC236}">
                <a16:creationId xmlns:a16="http://schemas.microsoft.com/office/drawing/2014/main" id="{3C9F9B2D-204B-9B48-BDCF-13A240C89E05}"/>
              </a:ext>
            </a:extLst>
          </p:cNvPr>
          <p:cNvPicPr>
            <a:picLocks noChangeAspect="1"/>
          </p:cNvPicPr>
          <p:nvPr/>
        </p:nvPicPr>
        <p:blipFill rotWithShape="1">
          <a:blip r:embed="rId4"/>
          <a:srcRect l="13709" t="52375" r="13423" b="39203"/>
          <a:stretch/>
        </p:blipFill>
        <p:spPr>
          <a:xfrm>
            <a:off x="5894185" y="0"/>
            <a:ext cx="6297816" cy="1030014"/>
          </a:xfrm>
          <a:prstGeom prst="rect">
            <a:avLst/>
          </a:prstGeom>
          <a:solidFill>
            <a:schemeClr val="bg1"/>
          </a:solidFill>
        </p:spPr>
      </p:pic>
    </p:spTree>
    <p:extLst>
      <p:ext uri="{BB962C8B-B14F-4D97-AF65-F5344CB8AC3E}">
        <p14:creationId xmlns:p14="http://schemas.microsoft.com/office/powerpoint/2010/main" val="14773443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6452</TotalTime>
  <Words>1169</Words>
  <Application>Microsoft Macintosh PowerPoint</Application>
  <PresentationFormat>Widescreen</PresentationFormat>
  <Paragraphs>163</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Jacob Wamberg</dc:creator>
  <cp:lastModifiedBy>Jacob Wamberg</cp:lastModifiedBy>
  <cp:revision>60</cp:revision>
  <dcterms:created xsi:type="dcterms:W3CDTF">2020-11-16T09:00:57Z</dcterms:created>
  <dcterms:modified xsi:type="dcterms:W3CDTF">2020-11-20T20:33:46Z</dcterms:modified>
</cp:coreProperties>
</file>