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97" r:id="rId2"/>
    <p:sldId id="299" r:id="rId3"/>
    <p:sldId id="312" r:id="rId4"/>
    <p:sldId id="300" r:id="rId5"/>
    <p:sldId id="301" r:id="rId6"/>
    <p:sldId id="302" r:id="rId7"/>
    <p:sldId id="303" r:id="rId8"/>
    <p:sldId id="306" r:id="rId9"/>
    <p:sldId id="308" r:id="rId10"/>
    <p:sldId id="309" r:id="rId11"/>
    <p:sldId id="310" r:id="rId12"/>
    <p:sldId id="307" r:id="rId13"/>
    <p:sldId id="304" r:id="rId14"/>
    <p:sldId id="305" r:id="rId15"/>
    <p:sldId id="267" r:id="rId1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90" y="-73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C80E48-E0CA-4E25-822D-A24847893BBC}" type="datetimeFigureOut">
              <a:rPr lang="it-IT" smtClean="0"/>
              <a:pPr/>
              <a:t>05/11/2020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FC2246-DAF6-4460-A2C0-990BD61E854E}"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41E361B-14F5-464E-AFD5-2EB463ACD220}" type="datetimeFigureOut">
              <a:rPr lang="it-IT" smtClean="0"/>
              <a:pPr/>
              <a:t>05/11/2020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962FEE5-4E1C-4DB6-8790-F4D2FD631BA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41E361B-14F5-464E-AFD5-2EB463ACD220}" type="datetimeFigureOut">
              <a:rPr lang="it-IT" smtClean="0"/>
              <a:pPr/>
              <a:t>05/11/2020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962FEE5-4E1C-4DB6-8790-F4D2FD631BA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41E361B-14F5-464E-AFD5-2EB463ACD220}" type="datetimeFigureOut">
              <a:rPr lang="it-IT" smtClean="0"/>
              <a:pPr/>
              <a:t>05/11/2020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962FEE5-4E1C-4DB6-8790-F4D2FD631BA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41E361B-14F5-464E-AFD5-2EB463ACD220}" type="datetimeFigureOut">
              <a:rPr lang="it-IT" smtClean="0"/>
              <a:pPr/>
              <a:t>05/11/2020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962FEE5-4E1C-4DB6-8790-F4D2FD631BA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41E361B-14F5-464E-AFD5-2EB463ACD220}" type="datetimeFigureOut">
              <a:rPr lang="it-IT" smtClean="0"/>
              <a:pPr/>
              <a:t>05/11/2020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962FEE5-4E1C-4DB6-8790-F4D2FD631BA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41E361B-14F5-464E-AFD5-2EB463ACD220}" type="datetimeFigureOut">
              <a:rPr lang="it-IT" smtClean="0"/>
              <a:pPr/>
              <a:t>05/11/2020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962FEE5-4E1C-4DB6-8790-F4D2FD631BA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41E361B-14F5-464E-AFD5-2EB463ACD220}" type="datetimeFigureOut">
              <a:rPr lang="it-IT" smtClean="0"/>
              <a:pPr/>
              <a:t>05/11/2020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962FEE5-4E1C-4DB6-8790-F4D2FD631BA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41E361B-14F5-464E-AFD5-2EB463ACD220}" type="datetimeFigureOut">
              <a:rPr lang="it-IT" smtClean="0"/>
              <a:pPr/>
              <a:t>05/11/2020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962FEE5-4E1C-4DB6-8790-F4D2FD631BA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41E361B-14F5-464E-AFD5-2EB463ACD220}" type="datetimeFigureOut">
              <a:rPr lang="it-IT" smtClean="0"/>
              <a:pPr/>
              <a:t>05/11/2020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962FEE5-4E1C-4DB6-8790-F4D2FD631BA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41E361B-14F5-464E-AFD5-2EB463ACD220}" type="datetimeFigureOut">
              <a:rPr lang="it-IT" smtClean="0"/>
              <a:pPr/>
              <a:t>05/11/2020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962FEE5-4E1C-4DB6-8790-F4D2FD631BA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41E361B-14F5-464E-AFD5-2EB463ACD220}" type="datetimeFigureOut">
              <a:rPr lang="it-IT" smtClean="0"/>
              <a:pPr/>
              <a:t>05/11/2020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962FEE5-4E1C-4DB6-8790-F4D2FD631BA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1E361B-14F5-464E-AFD5-2EB463ACD220}" type="datetimeFigureOut">
              <a:rPr lang="it-IT" smtClean="0"/>
              <a:pPr/>
              <a:t>05/11/2020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62FEE5-4E1C-4DB6-8790-F4D2FD631BA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descr="biodiversity.jpg"/>
          <p:cNvPicPr>
            <a:picLocks noChangeAspect="1"/>
          </p:cNvPicPr>
          <p:nvPr/>
        </p:nvPicPr>
        <p:blipFill>
          <a:blip r:embed="rId2" cstate="print"/>
          <a:stretch>
            <a:fillRect/>
          </a:stretch>
        </p:blipFill>
        <p:spPr>
          <a:xfrm>
            <a:off x="0" y="0"/>
            <a:ext cx="8964488" cy="6858000"/>
          </a:xfrm>
          <a:prstGeom prst="rect">
            <a:avLst/>
          </a:prstGeom>
        </p:spPr>
      </p:pic>
      <p:sp>
        <p:nvSpPr>
          <p:cNvPr id="2" name="Titolo 1"/>
          <p:cNvSpPr>
            <a:spLocks noGrp="1"/>
          </p:cNvSpPr>
          <p:nvPr>
            <p:ph type="ctrTitle"/>
          </p:nvPr>
        </p:nvSpPr>
        <p:spPr>
          <a:xfrm>
            <a:off x="755576" y="2492896"/>
            <a:ext cx="7772400" cy="1470025"/>
          </a:xfrm>
        </p:spPr>
        <p:txBody>
          <a:bodyPr>
            <a:normAutofit/>
          </a:bodyPr>
          <a:lstStyle/>
          <a:p>
            <a:r>
              <a:rPr lang="it-IT" b="1" dirty="0" smtClean="0"/>
              <a:t>Big </a:t>
            </a:r>
            <a:r>
              <a:rPr lang="it-IT" b="1" dirty="0" err="1" smtClean="0"/>
              <a:t>History</a:t>
            </a:r>
            <a:r>
              <a:rPr lang="it-IT" b="1" dirty="0" smtClean="0"/>
              <a:t> e L</a:t>
            </a:r>
            <a:r>
              <a:rPr lang="it-IT" dirty="0" smtClean="0"/>
              <a:t>ife</a:t>
            </a:r>
            <a:endParaRPr lang="it-IT" dirty="0"/>
          </a:p>
        </p:txBody>
      </p:sp>
      <p:sp>
        <p:nvSpPr>
          <p:cNvPr id="4" name="CasellaDiTesto 3"/>
          <p:cNvSpPr txBox="1"/>
          <p:nvPr/>
        </p:nvSpPr>
        <p:spPr>
          <a:xfrm>
            <a:off x="1187624" y="476672"/>
            <a:ext cx="7560840" cy="1569660"/>
          </a:xfrm>
          <a:prstGeom prst="rect">
            <a:avLst/>
          </a:prstGeom>
          <a:noFill/>
        </p:spPr>
        <p:txBody>
          <a:bodyPr wrap="square" rtlCol="0">
            <a:spAutoFit/>
          </a:bodyPr>
          <a:lstStyle/>
          <a:p>
            <a:pPr algn="ctr"/>
            <a:r>
              <a:rPr lang="it-IT" sz="3200" dirty="0" smtClean="0">
                <a:solidFill>
                  <a:srgbClr val="FF0000"/>
                </a:solidFill>
              </a:rPr>
              <a:t>Corso di perfezionamento</a:t>
            </a:r>
          </a:p>
          <a:p>
            <a:pPr algn="ctr"/>
            <a:r>
              <a:rPr lang="it-IT" sz="3200" dirty="0" smtClean="0">
                <a:solidFill>
                  <a:srgbClr val="FF0000"/>
                </a:solidFill>
              </a:rPr>
              <a:t>Didattica e divulgazione nell’</a:t>
            </a:r>
            <a:r>
              <a:rPr lang="it-IT" sz="3200" dirty="0" err="1" smtClean="0">
                <a:solidFill>
                  <a:srgbClr val="FF0000"/>
                </a:solidFill>
              </a:rPr>
              <a:t>Antropocene</a:t>
            </a:r>
            <a:r>
              <a:rPr lang="it-IT" sz="3200" dirty="0" smtClean="0">
                <a:solidFill>
                  <a:srgbClr val="FF0000"/>
                </a:solidFill>
              </a:rPr>
              <a:t>: l’approccio </a:t>
            </a:r>
            <a:r>
              <a:rPr lang="it-IT" sz="3200" dirty="0" err="1" smtClean="0">
                <a:solidFill>
                  <a:srgbClr val="FF0000"/>
                </a:solidFill>
              </a:rPr>
              <a:t>local</a:t>
            </a:r>
            <a:r>
              <a:rPr lang="it-IT" sz="3200" dirty="0" smtClean="0">
                <a:solidFill>
                  <a:srgbClr val="FF0000"/>
                </a:solidFill>
              </a:rPr>
              <a:t> Big </a:t>
            </a:r>
            <a:r>
              <a:rPr lang="it-IT" sz="3200" dirty="0" err="1" smtClean="0">
                <a:solidFill>
                  <a:srgbClr val="FF0000"/>
                </a:solidFill>
              </a:rPr>
              <a:t>History</a:t>
            </a:r>
            <a:r>
              <a:rPr lang="it-IT" sz="3200" dirty="0" smtClean="0">
                <a:solidFill>
                  <a:srgbClr val="FF0000"/>
                </a:solidFill>
              </a:rPr>
              <a:t> </a:t>
            </a:r>
            <a:r>
              <a:rPr lang="it-IT" dirty="0" err="1" smtClean="0"/>
              <a:t>ry</a:t>
            </a:r>
            <a:r>
              <a:rPr lang="it-IT" dirty="0" smtClean="0"/>
              <a:t> </a:t>
            </a:r>
          </a:p>
        </p:txBody>
      </p:sp>
      <p:sp>
        <p:nvSpPr>
          <p:cNvPr id="5" name="CasellaDiTesto 4"/>
          <p:cNvSpPr txBox="1"/>
          <p:nvPr/>
        </p:nvSpPr>
        <p:spPr>
          <a:xfrm>
            <a:off x="3131840" y="4149080"/>
            <a:ext cx="3888432" cy="1077218"/>
          </a:xfrm>
          <a:prstGeom prst="rect">
            <a:avLst/>
          </a:prstGeom>
          <a:noFill/>
        </p:spPr>
        <p:txBody>
          <a:bodyPr wrap="square" rtlCol="0">
            <a:spAutoFit/>
          </a:bodyPr>
          <a:lstStyle/>
          <a:p>
            <a:r>
              <a:rPr lang="it-IT" sz="3200" dirty="0" smtClean="0"/>
              <a:t>6 </a:t>
            </a:r>
            <a:r>
              <a:rPr lang="it-IT" sz="3200" dirty="0" err="1" smtClean="0"/>
              <a:t>november</a:t>
            </a:r>
            <a:r>
              <a:rPr lang="it-IT" sz="3200" dirty="0" smtClean="0"/>
              <a:t> 2020</a:t>
            </a:r>
          </a:p>
          <a:p>
            <a:r>
              <a:rPr lang="it-IT" sz="3200" dirty="0" smtClean="0"/>
              <a:t>Marina Porta </a:t>
            </a:r>
            <a:endParaRPr lang="it-IT"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Amminoacidi o aminoacidi"/>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028" name="Picture 4" descr="amminoacido"/>
          <p:cNvPicPr>
            <a:picLocks noChangeAspect="1" noChangeArrowheads="1"/>
          </p:cNvPicPr>
          <p:nvPr/>
        </p:nvPicPr>
        <p:blipFill>
          <a:blip r:embed="rId2" cstate="print"/>
          <a:srcRect/>
          <a:stretch>
            <a:fillRect/>
          </a:stretch>
        </p:blipFill>
        <p:spPr bwMode="auto">
          <a:xfrm>
            <a:off x="4283968" y="908720"/>
            <a:ext cx="3955926" cy="2333998"/>
          </a:xfrm>
          <a:prstGeom prst="rect">
            <a:avLst/>
          </a:prstGeom>
          <a:noFill/>
        </p:spPr>
      </p:pic>
      <p:sp>
        <p:nvSpPr>
          <p:cNvPr id="7" name="CasellaDiTesto 6"/>
          <p:cNvSpPr txBox="1"/>
          <p:nvPr/>
        </p:nvSpPr>
        <p:spPr>
          <a:xfrm>
            <a:off x="683568" y="476672"/>
            <a:ext cx="6336704" cy="523220"/>
          </a:xfrm>
          <a:prstGeom prst="rect">
            <a:avLst/>
          </a:prstGeom>
          <a:noFill/>
        </p:spPr>
        <p:txBody>
          <a:bodyPr wrap="square" rtlCol="0">
            <a:spAutoFit/>
          </a:bodyPr>
          <a:lstStyle/>
          <a:p>
            <a:r>
              <a:rPr lang="it-IT" sz="2800" dirty="0" err="1" smtClean="0">
                <a:solidFill>
                  <a:srgbClr val="FF0000"/>
                </a:solidFill>
              </a:rPr>
              <a:t>From</a:t>
            </a:r>
            <a:r>
              <a:rPr lang="it-IT" sz="2800" dirty="0" smtClean="0">
                <a:solidFill>
                  <a:srgbClr val="FF0000"/>
                </a:solidFill>
              </a:rPr>
              <a:t> </a:t>
            </a:r>
            <a:r>
              <a:rPr lang="it-IT" sz="2800" dirty="0" err="1" smtClean="0">
                <a:solidFill>
                  <a:srgbClr val="FF0000"/>
                </a:solidFill>
              </a:rPr>
              <a:t>Universe</a:t>
            </a:r>
            <a:r>
              <a:rPr lang="it-IT" sz="2800" dirty="0" smtClean="0">
                <a:solidFill>
                  <a:srgbClr val="FF0000"/>
                </a:solidFill>
              </a:rPr>
              <a:t> </a:t>
            </a:r>
            <a:r>
              <a:rPr lang="it-IT" sz="2800" dirty="0" err="1" smtClean="0">
                <a:solidFill>
                  <a:srgbClr val="FF0000"/>
                </a:solidFill>
              </a:rPr>
              <a:t>to</a:t>
            </a:r>
            <a:r>
              <a:rPr lang="it-IT" sz="2800" dirty="0" smtClean="0">
                <a:solidFill>
                  <a:srgbClr val="FF0000"/>
                </a:solidFill>
              </a:rPr>
              <a:t> life</a:t>
            </a:r>
            <a:endParaRPr lang="it-IT" sz="2800" dirty="0">
              <a:solidFill>
                <a:srgbClr val="FF0000"/>
              </a:solidFill>
            </a:endParaRPr>
          </a:p>
        </p:txBody>
      </p:sp>
      <p:pic>
        <p:nvPicPr>
          <p:cNvPr id="1029" name="Picture 5"/>
          <p:cNvPicPr>
            <a:picLocks noChangeAspect="1" noChangeArrowheads="1"/>
          </p:cNvPicPr>
          <p:nvPr/>
        </p:nvPicPr>
        <p:blipFill>
          <a:blip r:embed="rId3" cstate="print"/>
          <a:srcRect l="19181" t="59044" r="17539" b="7979"/>
          <a:stretch>
            <a:fillRect/>
          </a:stretch>
        </p:blipFill>
        <p:spPr bwMode="auto">
          <a:xfrm>
            <a:off x="179512" y="3429000"/>
            <a:ext cx="6768752" cy="2880320"/>
          </a:xfrm>
          <a:prstGeom prst="rect">
            <a:avLst/>
          </a:prstGeom>
          <a:noFill/>
          <a:ln w="9525">
            <a:noFill/>
            <a:miter lim="800000"/>
            <a:headEnd/>
            <a:tailEnd/>
          </a:ln>
        </p:spPr>
      </p:pic>
      <p:sp>
        <p:nvSpPr>
          <p:cNvPr id="6" name="CasellaDiTesto 5"/>
          <p:cNvSpPr txBox="1"/>
          <p:nvPr/>
        </p:nvSpPr>
        <p:spPr>
          <a:xfrm>
            <a:off x="971600" y="1844824"/>
            <a:ext cx="3024336" cy="369332"/>
          </a:xfrm>
          <a:prstGeom prst="rect">
            <a:avLst/>
          </a:prstGeom>
          <a:noFill/>
        </p:spPr>
        <p:txBody>
          <a:bodyPr wrap="square" rtlCol="0">
            <a:spAutoFit/>
          </a:bodyPr>
          <a:lstStyle/>
          <a:p>
            <a:r>
              <a:rPr lang="it-IT" dirty="0" err="1" smtClean="0"/>
              <a:t>Amminoacid</a:t>
            </a:r>
            <a:r>
              <a:rPr lang="it-IT" dirty="0" smtClean="0"/>
              <a:t> </a:t>
            </a:r>
            <a:r>
              <a:rPr lang="it-IT" dirty="0" err="1" smtClean="0"/>
              <a:t>structure</a:t>
            </a:r>
            <a:r>
              <a:rPr lang="it-IT" dirty="0" smtClean="0"/>
              <a:t> </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From</a:t>
            </a:r>
            <a:r>
              <a:rPr lang="it-IT" dirty="0" smtClean="0"/>
              <a:t> </a:t>
            </a:r>
            <a:r>
              <a:rPr lang="it-IT" dirty="0" err="1" smtClean="0"/>
              <a:t>Solar</a:t>
            </a:r>
            <a:r>
              <a:rPr lang="it-IT" dirty="0" smtClean="0"/>
              <a:t> System and LIFE</a:t>
            </a:r>
            <a:endParaRPr lang="it-IT" dirty="0"/>
          </a:p>
        </p:txBody>
      </p:sp>
      <p:sp>
        <p:nvSpPr>
          <p:cNvPr id="3" name="Segnaposto contenuto 2"/>
          <p:cNvSpPr>
            <a:spLocks noGrp="1"/>
          </p:cNvSpPr>
          <p:nvPr>
            <p:ph idx="1"/>
          </p:nvPr>
        </p:nvSpPr>
        <p:spPr/>
        <p:txBody>
          <a:bodyPr/>
          <a:lstStyle/>
          <a:p>
            <a:pPr>
              <a:buNone/>
            </a:pPr>
            <a:r>
              <a:rPr lang="it-IT" dirty="0" smtClean="0"/>
              <a:t>         Primitive atmosphere </a:t>
            </a:r>
            <a:endParaRPr lang="it-IT" dirty="0"/>
          </a:p>
        </p:txBody>
      </p:sp>
      <p:pic>
        <p:nvPicPr>
          <p:cNvPr id="4" name="Immagine 3" descr="is.jpg"/>
          <p:cNvPicPr>
            <a:picLocks noChangeAspect="1"/>
          </p:cNvPicPr>
          <p:nvPr/>
        </p:nvPicPr>
        <p:blipFill>
          <a:blip r:embed="rId2" cstate="print"/>
          <a:stretch>
            <a:fillRect/>
          </a:stretch>
        </p:blipFill>
        <p:spPr>
          <a:xfrm>
            <a:off x="1331640" y="2420888"/>
            <a:ext cx="3048000" cy="2755900"/>
          </a:xfrm>
          <a:prstGeom prst="rect">
            <a:avLst/>
          </a:prstGeom>
        </p:spPr>
      </p:pic>
      <p:sp>
        <p:nvSpPr>
          <p:cNvPr id="5" name="CasellaDiTesto 4"/>
          <p:cNvSpPr txBox="1"/>
          <p:nvPr/>
        </p:nvSpPr>
        <p:spPr>
          <a:xfrm>
            <a:off x="4788024" y="2708920"/>
            <a:ext cx="3744416" cy="646331"/>
          </a:xfrm>
          <a:prstGeom prst="rect">
            <a:avLst/>
          </a:prstGeom>
          <a:noFill/>
        </p:spPr>
        <p:txBody>
          <a:bodyPr wrap="square" rtlCol="0">
            <a:spAutoFit/>
          </a:bodyPr>
          <a:lstStyle/>
          <a:p>
            <a:r>
              <a:rPr lang="it-IT" sz="3600" dirty="0" smtClean="0"/>
              <a:t>Miller </a:t>
            </a:r>
            <a:r>
              <a:rPr lang="it-IT" sz="3600" dirty="0" err="1" smtClean="0"/>
              <a:t>esperiment</a:t>
            </a:r>
            <a:r>
              <a:rPr lang="it-IT" sz="3600" dirty="0" smtClean="0"/>
              <a:t> </a:t>
            </a:r>
            <a:endParaRPr lang="it-IT" sz="3600" dirty="0"/>
          </a:p>
        </p:txBody>
      </p:sp>
      <p:sp>
        <p:nvSpPr>
          <p:cNvPr id="6" name="Freccia in giù 5"/>
          <p:cNvSpPr/>
          <p:nvPr/>
        </p:nvSpPr>
        <p:spPr>
          <a:xfrm>
            <a:off x="5940152" y="3501008"/>
            <a:ext cx="1152128" cy="936104"/>
          </a:xfrm>
          <a:prstGeom prst="downArrow">
            <a:avLst/>
          </a:prstGeom>
          <a:solidFill>
            <a:schemeClr val="bg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solidFill>
                <a:schemeClr val="bg1"/>
              </a:solidFill>
            </a:endParaRPr>
          </a:p>
        </p:txBody>
      </p:sp>
      <p:sp>
        <p:nvSpPr>
          <p:cNvPr id="8" name="Rettangolo 7"/>
          <p:cNvSpPr/>
          <p:nvPr/>
        </p:nvSpPr>
        <p:spPr>
          <a:xfrm>
            <a:off x="5076056" y="4941168"/>
            <a:ext cx="3312368" cy="13681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800" dirty="0" err="1" smtClean="0">
                <a:solidFill>
                  <a:schemeClr val="tx1"/>
                </a:solidFill>
              </a:rPr>
              <a:t>Synthesis</a:t>
            </a:r>
            <a:r>
              <a:rPr lang="it-IT" sz="2800" dirty="0" smtClean="0">
                <a:solidFill>
                  <a:schemeClr val="tx1"/>
                </a:solidFill>
              </a:rPr>
              <a:t> of </a:t>
            </a:r>
            <a:r>
              <a:rPr lang="it-IT" sz="2800" dirty="0" err="1" smtClean="0">
                <a:solidFill>
                  <a:schemeClr val="tx1"/>
                </a:solidFill>
              </a:rPr>
              <a:t>amminoacid</a:t>
            </a:r>
            <a:r>
              <a:rPr lang="it-IT" sz="2800" dirty="0" smtClean="0">
                <a:solidFill>
                  <a:schemeClr val="tx1"/>
                </a:solidFill>
              </a:rPr>
              <a:t>  </a:t>
            </a:r>
            <a:endParaRPr lang="it-IT" sz="2800"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maxresdefault.jpg"/>
          <p:cNvPicPr>
            <a:picLocks noGrp="1" noChangeAspect="1"/>
          </p:cNvPicPr>
          <p:nvPr>
            <p:ph idx="1"/>
          </p:nvPr>
        </p:nvPicPr>
        <p:blipFill>
          <a:blip r:embed="rId2" cstate="print"/>
          <a:stretch>
            <a:fillRect/>
          </a:stretch>
        </p:blipFill>
        <p:spPr>
          <a:xfrm>
            <a:off x="251520" y="332656"/>
            <a:ext cx="8892480" cy="5793507"/>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Complexity</a:t>
            </a:r>
            <a:r>
              <a:rPr lang="it-IT" dirty="0" smtClean="0"/>
              <a:t> life’s f</a:t>
            </a:r>
            <a:endParaRPr lang="it-IT" dirty="0"/>
          </a:p>
        </p:txBody>
      </p:sp>
      <p:sp>
        <p:nvSpPr>
          <p:cNvPr id="3" name="Segnaposto contenuto 2"/>
          <p:cNvSpPr>
            <a:spLocks noGrp="1"/>
          </p:cNvSpPr>
          <p:nvPr>
            <p:ph idx="1"/>
          </p:nvPr>
        </p:nvSpPr>
        <p:spPr/>
        <p:txBody>
          <a:bodyPr>
            <a:normAutofit fontScale="70000" lnSpcReduction="20000"/>
          </a:bodyPr>
          <a:lstStyle/>
          <a:p>
            <a:pPr>
              <a:buNone/>
            </a:pPr>
            <a:r>
              <a:rPr lang="en-US" dirty="0" smtClean="0"/>
              <a:t>      Living systems are complex systems that constantly generate new information. Life, can be "Interpreted" as an order which, emerging from chaos, is able to self-assemble into always different ways, also producing a type of information. The novelty of information is intrinsic to the dynamics of the process (for example in ontogenesis). The system continually redefines the space of alternatives and cannot in any way be compared to a program that, as is known at all, it is based on pre-defined rules. We thus pass from the deterministic model in which everything is platonically pre-established (e.g. the immutable ideas present in </a:t>
            </a:r>
            <a:r>
              <a:rPr lang="en-US" dirty="0" err="1" smtClean="0"/>
              <a:t>Hyperuranium</a:t>
            </a:r>
            <a:r>
              <a:rPr lang="en-US" dirty="0" smtClean="0"/>
              <a:t>), to the interpretation of DNA as a complex system capable of always creating new ones meanings (qualitatively always different information). The new vision will no longer be linked to a deterministic program, but to a bundle of capabilities (unpredictable possibilities), that is, to rules capable of self-regulating and changing into relation to the environment.</a:t>
            </a:r>
            <a:endParaRPr lang="it-IT" dirty="0"/>
          </a:p>
        </p:txBody>
      </p:sp>
      <p:sp>
        <p:nvSpPr>
          <p:cNvPr id="4" name="CasellaDiTesto 3"/>
          <p:cNvSpPr txBox="1"/>
          <p:nvPr/>
        </p:nvSpPr>
        <p:spPr>
          <a:xfrm>
            <a:off x="1007096" y="5934670"/>
            <a:ext cx="8136904" cy="923330"/>
          </a:xfrm>
          <a:prstGeom prst="rect">
            <a:avLst/>
          </a:prstGeom>
          <a:noFill/>
        </p:spPr>
        <p:txBody>
          <a:bodyPr wrap="square" rtlCol="0">
            <a:spAutoFit/>
          </a:bodyPr>
          <a:lstStyle/>
          <a:p>
            <a:r>
              <a:rPr lang="it-IT" sz="5400" dirty="0" err="1" smtClean="0">
                <a:solidFill>
                  <a:srgbClr val="FF0000"/>
                </a:solidFill>
              </a:rPr>
              <a:t>Emergent</a:t>
            </a:r>
            <a:r>
              <a:rPr lang="it-IT" sz="5400" dirty="0" smtClean="0">
                <a:solidFill>
                  <a:srgbClr val="FF0000"/>
                </a:solidFill>
              </a:rPr>
              <a:t> </a:t>
            </a:r>
            <a:r>
              <a:rPr lang="it-IT" sz="5400" dirty="0" err="1" smtClean="0">
                <a:solidFill>
                  <a:srgbClr val="FF0000"/>
                </a:solidFill>
              </a:rPr>
              <a:t>proprieties</a:t>
            </a:r>
            <a:r>
              <a:rPr lang="it-IT" sz="5400" dirty="0" smtClean="0">
                <a:solidFill>
                  <a:srgbClr val="FF0000"/>
                </a:solidFill>
              </a:rPr>
              <a:t> </a:t>
            </a:r>
            <a:endParaRPr lang="it-IT" sz="5400" dirty="0">
              <a:solidFill>
                <a:srgbClr val="FF000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losione 2 4"/>
          <p:cNvSpPr/>
          <p:nvPr/>
        </p:nvSpPr>
        <p:spPr>
          <a:xfrm>
            <a:off x="0" y="0"/>
            <a:ext cx="2339752" cy="3284984"/>
          </a:xfrm>
          <a:prstGeom prst="irregularSeal2">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 name="Segnaposto contenuto 3" descr="Systema-Naturae-title-page-Carolus-Linnaeus.jpg"/>
          <p:cNvPicPr>
            <a:picLocks noGrp="1" noChangeAspect="1"/>
          </p:cNvPicPr>
          <p:nvPr>
            <p:ph idx="1"/>
          </p:nvPr>
        </p:nvPicPr>
        <p:blipFill>
          <a:blip r:embed="rId2" cstate="print"/>
          <a:stretch>
            <a:fillRect/>
          </a:stretch>
        </p:blipFill>
        <p:spPr>
          <a:xfrm>
            <a:off x="2123728" y="131060"/>
            <a:ext cx="4896544" cy="6394284"/>
          </a:xfrm>
        </p:spPr>
      </p:pic>
      <p:sp>
        <p:nvSpPr>
          <p:cNvPr id="3" name="CasellaDiTesto 2"/>
          <p:cNvSpPr txBox="1"/>
          <p:nvPr/>
        </p:nvSpPr>
        <p:spPr>
          <a:xfrm>
            <a:off x="395536" y="1268760"/>
            <a:ext cx="1584176" cy="646331"/>
          </a:xfrm>
          <a:prstGeom prst="rect">
            <a:avLst/>
          </a:prstGeom>
          <a:noFill/>
        </p:spPr>
        <p:txBody>
          <a:bodyPr wrap="square" rtlCol="0">
            <a:spAutoFit/>
          </a:bodyPr>
          <a:lstStyle/>
          <a:p>
            <a:r>
              <a:rPr lang="it-IT" b="1" dirty="0" smtClean="0">
                <a:latin typeface="Arial" pitchFamily="34" charset="0"/>
                <a:cs typeface="Arial" pitchFamily="34" charset="0"/>
              </a:rPr>
              <a:t>Life </a:t>
            </a:r>
            <a:r>
              <a:rPr lang="it-IT" b="1" dirty="0" err="1" smtClean="0">
                <a:latin typeface="Arial" pitchFamily="34" charset="0"/>
                <a:cs typeface="Arial" pitchFamily="34" charset="0"/>
              </a:rPr>
              <a:t>is</a:t>
            </a:r>
            <a:r>
              <a:rPr lang="it-IT" b="1" dirty="0" smtClean="0">
                <a:latin typeface="Arial" pitchFamily="34" charset="0"/>
                <a:cs typeface="Arial" pitchFamily="34" charset="0"/>
              </a:rPr>
              <a:t> </a:t>
            </a:r>
            <a:r>
              <a:rPr lang="it-IT" b="1" dirty="0" err="1" smtClean="0">
                <a:latin typeface="Arial" pitchFamily="34" charset="0"/>
                <a:cs typeface="Arial" pitchFamily="34" charset="0"/>
              </a:rPr>
              <a:t>biodiversity</a:t>
            </a:r>
            <a:r>
              <a:rPr lang="it-IT" b="1" dirty="0" smtClean="0">
                <a:latin typeface="Arial" pitchFamily="34" charset="0"/>
                <a:cs typeface="Arial" pitchFamily="34" charset="0"/>
              </a:rPr>
              <a:t> </a:t>
            </a:r>
            <a:endParaRPr lang="it-IT" b="1" dirty="0">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losione 2 6"/>
          <p:cNvSpPr/>
          <p:nvPr/>
        </p:nvSpPr>
        <p:spPr>
          <a:xfrm>
            <a:off x="7164288" y="-459432"/>
            <a:ext cx="2339752" cy="3284984"/>
          </a:xfrm>
          <a:prstGeom prst="irregularSeal2">
            <a:avLst/>
          </a:prstGeom>
          <a:solidFill>
            <a:schemeClr val="accent1">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4" name="Immagine 3" descr="tree2.jpg"/>
          <p:cNvPicPr>
            <a:picLocks noChangeAspect="1"/>
          </p:cNvPicPr>
          <p:nvPr/>
        </p:nvPicPr>
        <p:blipFill>
          <a:blip r:embed="rId2" cstate="print"/>
          <a:stretch>
            <a:fillRect/>
          </a:stretch>
        </p:blipFill>
        <p:spPr>
          <a:xfrm>
            <a:off x="1691680" y="0"/>
            <a:ext cx="5544616" cy="6858000"/>
          </a:xfrm>
          <a:prstGeom prst="rect">
            <a:avLst/>
          </a:prstGeom>
        </p:spPr>
      </p:pic>
      <p:sp>
        <p:nvSpPr>
          <p:cNvPr id="5" name="CasellaDiTesto 4"/>
          <p:cNvSpPr txBox="1"/>
          <p:nvPr/>
        </p:nvSpPr>
        <p:spPr>
          <a:xfrm rot="20950299">
            <a:off x="255671" y="754237"/>
            <a:ext cx="1512168" cy="954107"/>
          </a:xfrm>
          <a:prstGeom prst="rect">
            <a:avLst/>
          </a:prstGeom>
          <a:noFill/>
        </p:spPr>
        <p:txBody>
          <a:bodyPr wrap="square" rtlCol="0">
            <a:spAutoFit/>
          </a:bodyPr>
          <a:lstStyle/>
          <a:p>
            <a:r>
              <a:rPr lang="it-IT" sz="2800" dirty="0" err="1" smtClean="0">
                <a:solidFill>
                  <a:srgbClr val="FF0000"/>
                </a:solidFill>
              </a:rPr>
              <a:t>Tree</a:t>
            </a:r>
            <a:r>
              <a:rPr lang="it-IT" sz="2800" dirty="0" smtClean="0">
                <a:solidFill>
                  <a:srgbClr val="FF0000"/>
                </a:solidFill>
              </a:rPr>
              <a:t> of the life </a:t>
            </a:r>
            <a:endParaRPr lang="it-IT" sz="2800" dirty="0">
              <a:solidFill>
                <a:srgbClr val="FF0000"/>
              </a:solidFill>
            </a:endParaRPr>
          </a:p>
        </p:txBody>
      </p:sp>
      <p:sp>
        <p:nvSpPr>
          <p:cNvPr id="6" name="CasellaDiTesto 5"/>
          <p:cNvSpPr txBox="1"/>
          <p:nvPr/>
        </p:nvSpPr>
        <p:spPr>
          <a:xfrm>
            <a:off x="7668344" y="908720"/>
            <a:ext cx="1224136" cy="646331"/>
          </a:xfrm>
          <a:prstGeom prst="rect">
            <a:avLst/>
          </a:prstGeom>
          <a:noFill/>
        </p:spPr>
        <p:txBody>
          <a:bodyPr wrap="square" rtlCol="0">
            <a:spAutoFit/>
          </a:bodyPr>
          <a:lstStyle/>
          <a:p>
            <a:r>
              <a:rPr lang="it-IT" b="1" dirty="0" smtClean="0">
                <a:latin typeface="Arial" pitchFamily="34" charset="0"/>
                <a:cs typeface="Arial" pitchFamily="34" charset="0"/>
              </a:rPr>
              <a:t>Life </a:t>
            </a:r>
            <a:r>
              <a:rPr lang="it-IT" b="1" dirty="0" err="1" smtClean="0">
                <a:latin typeface="Arial" pitchFamily="34" charset="0"/>
                <a:cs typeface="Arial" pitchFamily="34" charset="0"/>
              </a:rPr>
              <a:t>is</a:t>
            </a:r>
            <a:r>
              <a:rPr lang="it-IT" b="1" dirty="0" smtClean="0">
                <a:latin typeface="Arial" pitchFamily="34" charset="0"/>
                <a:cs typeface="Arial" pitchFamily="34" charset="0"/>
              </a:rPr>
              <a:t> </a:t>
            </a:r>
            <a:r>
              <a:rPr lang="it-IT" b="1" dirty="0" err="1" smtClean="0">
                <a:latin typeface="Arial" pitchFamily="34" charset="0"/>
                <a:cs typeface="Arial" pitchFamily="34" charset="0"/>
              </a:rPr>
              <a:t>evolution</a:t>
            </a:r>
            <a:r>
              <a:rPr lang="it-IT" b="1" dirty="0" smtClean="0">
                <a:latin typeface="Arial" pitchFamily="34" charset="0"/>
                <a:cs typeface="Arial" pitchFamily="34" charset="0"/>
              </a:rPr>
              <a:t> </a:t>
            </a:r>
            <a:endParaRPr lang="it-IT" b="1" dirty="0">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Life, </a:t>
            </a:r>
            <a:r>
              <a:rPr lang="it-IT" dirty="0" err="1" smtClean="0"/>
              <a:t>myths</a:t>
            </a:r>
            <a:r>
              <a:rPr lang="it-IT" dirty="0" smtClean="0"/>
              <a:t> and </a:t>
            </a:r>
            <a:r>
              <a:rPr lang="it-IT" dirty="0" err="1" smtClean="0"/>
              <a:t>locaL</a:t>
            </a:r>
            <a:r>
              <a:rPr lang="it-IT" dirty="0" smtClean="0"/>
              <a:t> BIG </a:t>
            </a:r>
            <a:r>
              <a:rPr lang="it-IT" dirty="0" err="1" smtClean="0"/>
              <a:t>History</a:t>
            </a:r>
            <a:r>
              <a:rPr lang="it-IT" dirty="0" smtClean="0"/>
              <a:t> </a:t>
            </a:r>
            <a:endParaRPr lang="it-IT" dirty="0"/>
          </a:p>
        </p:txBody>
      </p:sp>
      <p:pic>
        <p:nvPicPr>
          <p:cNvPr id="4" name="Segnaposto contenuto 3" descr="9481.jpg"/>
          <p:cNvPicPr>
            <a:picLocks noGrp="1" noChangeAspect="1"/>
          </p:cNvPicPr>
          <p:nvPr>
            <p:ph idx="1"/>
          </p:nvPr>
        </p:nvPicPr>
        <p:blipFill>
          <a:blip r:embed="rId2" cstate="print"/>
          <a:stretch>
            <a:fillRect/>
          </a:stretch>
        </p:blipFill>
        <p:spPr>
          <a:xfrm>
            <a:off x="251520" y="1196752"/>
            <a:ext cx="2857500" cy="2686050"/>
          </a:xfrm>
        </p:spPr>
      </p:pic>
      <p:sp>
        <p:nvSpPr>
          <p:cNvPr id="5" name="Rettangolo 4"/>
          <p:cNvSpPr/>
          <p:nvPr/>
        </p:nvSpPr>
        <p:spPr>
          <a:xfrm>
            <a:off x="3563888" y="1196752"/>
            <a:ext cx="4572000" cy="1200329"/>
          </a:xfrm>
          <a:prstGeom prst="rect">
            <a:avLst/>
          </a:prstGeom>
        </p:spPr>
        <p:txBody>
          <a:bodyPr>
            <a:spAutoFit/>
          </a:bodyPr>
          <a:lstStyle/>
          <a:p>
            <a:r>
              <a:rPr lang="en-US" dirty="0" smtClean="0"/>
              <a:t>The best known sees in the Roman-Gallic etymology of </a:t>
            </a:r>
            <a:r>
              <a:rPr lang="en-US" dirty="0" err="1" smtClean="0"/>
              <a:t>Mediolanum</a:t>
            </a:r>
            <a:r>
              <a:rPr lang="en-US" dirty="0" smtClean="0"/>
              <a:t> a "middle ground". The interpretation "in half wool" is supported by the symbol of the semi-woolly pork.</a:t>
            </a:r>
            <a:endParaRPr lang="it-IT" dirty="0"/>
          </a:p>
        </p:txBody>
      </p:sp>
      <p:sp>
        <p:nvSpPr>
          <p:cNvPr id="6" name="Rettangolo 5"/>
          <p:cNvSpPr/>
          <p:nvPr/>
        </p:nvSpPr>
        <p:spPr>
          <a:xfrm>
            <a:off x="3563888" y="2348880"/>
            <a:ext cx="5400600" cy="4247317"/>
          </a:xfrm>
          <a:prstGeom prst="rect">
            <a:avLst/>
          </a:prstGeom>
        </p:spPr>
        <p:txBody>
          <a:bodyPr wrap="square">
            <a:spAutoFit/>
          </a:bodyPr>
          <a:lstStyle/>
          <a:p>
            <a:r>
              <a:rPr lang="en-US" dirty="0" smtClean="0"/>
              <a:t>The first human settlement seems to date back to the Bronze Age, around the second millennium BC, but it seems that the origin of Milan is due to the </a:t>
            </a:r>
            <a:r>
              <a:rPr lang="en-US" dirty="0" err="1" smtClean="0"/>
              <a:t>Insubri</a:t>
            </a:r>
            <a:r>
              <a:rPr lang="en-US" dirty="0" smtClean="0"/>
              <a:t>, people of Celtic culture from </a:t>
            </a:r>
            <a:r>
              <a:rPr lang="en-US" dirty="0" err="1" smtClean="0"/>
              <a:t>Gaul.According</a:t>
            </a:r>
            <a:r>
              <a:rPr lang="en-US" dirty="0" smtClean="0"/>
              <a:t> to the Roman historian Titus </a:t>
            </a:r>
            <a:r>
              <a:rPr lang="en-US" dirty="0" err="1" smtClean="0"/>
              <a:t>Livio</a:t>
            </a:r>
            <a:r>
              <a:rPr lang="en-US" dirty="0" smtClean="0"/>
              <a:t> (59 BC - 17 AD), the first settlement was established in the middle of the Po Valley around 600 BC by a tribe of </a:t>
            </a:r>
            <a:r>
              <a:rPr lang="en-US" dirty="0" err="1" smtClean="0"/>
              <a:t>Gauls</a:t>
            </a:r>
            <a:r>
              <a:rPr lang="en-US" dirty="0" smtClean="0"/>
              <a:t> </a:t>
            </a:r>
            <a:r>
              <a:rPr lang="en-US" dirty="0" err="1" smtClean="0"/>
              <a:t>Biturgi</a:t>
            </a:r>
            <a:r>
              <a:rPr lang="en-US" dirty="0" smtClean="0"/>
              <a:t> led by </a:t>
            </a:r>
            <a:r>
              <a:rPr lang="en-US" dirty="0" err="1" smtClean="0"/>
              <a:t>Belloveso</a:t>
            </a:r>
            <a:r>
              <a:rPr lang="en-US" dirty="0" smtClean="0"/>
              <a:t>, defeating the Etruscan </a:t>
            </a:r>
            <a:r>
              <a:rPr lang="en-US" dirty="0" err="1" smtClean="0"/>
              <a:t>populations.Titus</a:t>
            </a:r>
            <a:r>
              <a:rPr lang="en-US" dirty="0" smtClean="0"/>
              <a:t> Livy was based on a legend, dear then to tradition, according to which the name comes from the discovery by </a:t>
            </a:r>
            <a:r>
              <a:rPr lang="en-US" dirty="0" err="1" smtClean="0"/>
              <a:t>Belloveso</a:t>
            </a:r>
            <a:r>
              <a:rPr lang="en-US" dirty="0" smtClean="0"/>
              <a:t> of a sow </a:t>
            </a:r>
            <a:r>
              <a:rPr lang="en-US" dirty="0" err="1" smtClean="0"/>
              <a:t>semilanuta</a:t>
            </a:r>
            <a:r>
              <a:rPr lang="en-US" dirty="0" smtClean="0"/>
              <a:t> (in </a:t>
            </a:r>
            <a:r>
              <a:rPr lang="en-US" dirty="0" err="1" smtClean="0"/>
              <a:t>medio</a:t>
            </a:r>
            <a:r>
              <a:rPr lang="en-US" dirty="0" smtClean="0"/>
              <a:t> </a:t>
            </a:r>
            <a:r>
              <a:rPr lang="en-US" dirty="0" err="1" smtClean="0"/>
              <a:t>lanae</a:t>
            </a:r>
            <a:r>
              <a:rPr lang="en-US" dirty="0" smtClean="0"/>
              <a:t>) that was seen as a propitious sign for the foundation of a village, this then became the symbol of Gallic Milan until the fourth </a:t>
            </a:r>
            <a:r>
              <a:rPr lang="en-US" dirty="0" err="1" smtClean="0"/>
              <a:t>century.Translated</a:t>
            </a:r>
            <a:r>
              <a:rPr lang="en-US" dirty="0" smtClean="0"/>
              <a:t> with www.DeepL.com/Translator (free version)</a:t>
            </a:r>
            <a:endParaRPr lang="it-IT" dirty="0"/>
          </a:p>
        </p:txBody>
      </p:sp>
      <p:sp>
        <p:nvSpPr>
          <p:cNvPr id="7" name="Rettangolo 6"/>
          <p:cNvSpPr/>
          <p:nvPr/>
        </p:nvSpPr>
        <p:spPr>
          <a:xfrm>
            <a:off x="251520" y="4005064"/>
            <a:ext cx="3096344" cy="2585323"/>
          </a:xfrm>
          <a:prstGeom prst="rect">
            <a:avLst/>
          </a:prstGeom>
        </p:spPr>
        <p:txBody>
          <a:bodyPr wrap="square">
            <a:spAutoFit/>
          </a:bodyPr>
          <a:lstStyle/>
          <a:p>
            <a:r>
              <a:rPr lang="en-US" dirty="0" smtClean="0"/>
              <a:t>The sow was considered a sacred animal by the Celts and the leader interpreted the apparition as a divine sign, an invitation to build a new city on that very spot.</a:t>
            </a:r>
          </a:p>
          <a:p>
            <a:r>
              <a:rPr lang="en-US" dirty="0" smtClean="0"/>
              <a:t>In that place </a:t>
            </a:r>
            <a:r>
              <a:rPr lang="en-US" dirty="0" err="1" smtClean="0"/>
              <a:t>Medhe-lan</a:t>
            </a:r>
            <a:r>
              <a:rPr lang="en-US" dirty="0" smtClean="0"/>
              <a:t> was born, which in Gallic means middle ground. </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 </a:t>
            </a:r>
            <a:r>
              <a:rPr lang="it-IT" dirty="0" err="1" smtClean="0"/>
              <a:t>local</a:t>
            </a:r>
            <a:r>
              <a:rPr lang="it-IT" dirty="0" smtClean="0"/>
              <a:t> big </a:t>
            </a:r>
            <a:r>
              <a:rPr lang="it-IT" dirty="0" err="1" smtClean="0"/>
              <a:t>history</a:t>
            </a:r>
            <a:r>
              <a:rPr lang="it-IT" dirty="0" smtClean="0"/>
              <a:t> </a:t>
            </a:r>
            <a:r>
              <a:rPr lang="it-IT" dirty="0" err="1" smtClean="0"/>
              <a:t>narration</a:t>
            </a:r>
            <a:r>
              <a:rPr lang="it-IT" dirty="0" smtClean="0"/>
              <a:t> </a:t>
            </a:r>
            <a:endParaRPr lang="it-IT" dirty="0"/>
          </a:p>
        </p:txBody>
      </p:sp>
      <p:sp>
        <p:nvSpPr>
          <p:cNvPr id="3" name="Segnaposto contenuto 2"/>
          <p:cNvSpPr>
            <a:spLocks noGrp="1"/>
          </p:cNvSpPr>
          <p:nvPr>
            <p:ph idx="1"/>
          </p:nvPr>
        </p:nvSpPr>
        <p:spPr/>
        <p:txBody>
          <a:bodyPr>
            <a:normAutofit fontScale="77500" lnSpcReduction="20000"/>
          </a:bodyPr>
          <a:lstStyle/>
          <a:p>
            <a:pPr>
              <a:buNone/>
            </a:pPr>
            <a:r>
              <a:rPr lang="en-US" dirty="0" smtClean="0"/>
              <a:t>    The infection with </a:t>
            </a:r>
            <a:r>
              <a:rPr lang="en-US" dirty="0" err="1" smtClean="0"/>
              <a:t>Yersinia</a:t>
            </a:r>
            <a:r>
              <a:rPr lang="en-US" dirty="0" smtClean="0"/>
              <a:t> </a:t>
            </a:r>
            <a:r>
              <a:rPr lang="en-US" dirty="0" err="1" smtClean="0"/>
              <a:t>pestis</a:t>
            </a:r>
            <a:r>
              <a:rPr lang="en-US" dirty="0" smtClean="0"/>
              <a:t>, the bacterium responsible for the plague, began to affect humanity about 3300 years before it was reconstructed according to historical records. This is what emerges from the sequencing of DNA obtained from samples of teeth dating back to the Bronze Age and belonging to European and Asian individuals who lived between 5000 and 2800 years ago, on which they report in the journal "Cell" </a:t>
            </a:r>
            <a:r>
              <a:rPr lang="en-US" dirty="0" err="1" smtClean="0"/>
              <a:t>Eske</a:t>
            </a:r>
            <a:r>
              <a:rPr lang="en-US" dirty="0" smtClean="0"/>
              <a:t> </a:t>
            </a:r>
            <a:r>
              <a:rPr lang="en-US" dirty="0" err="1" smtClean="0"/>
              <a:t>Willerslev</a:t>
            </a:r>
            <a:r>
              <a:rPr lang="en-US" dirty="0" smtClean="0"/>
              <a:t> of the University of Copenhagen and colleagues. However, it took the bacterium another thousand years or so to develop its terrible pathogenic effects, when two key mutations allowed it to use rat fleas as vectors and evade the attack of the host's immune system.</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2060848"/>
            <a:ext cx="6552728" cy="4525963"/>
          </a:xfrm>
        </p:spPr>
        <p:txBody>
          <a:bodyPr>
            <a:normAutofit fontScale="77500" lnSpcReduction="20000"/>
          </a:bodyPr>
          <a:lstStyle/>
          <a:p>
            <a:pPr>
              <a:buNone/>
            </a:pPr>
            <a:r>
              <a:rPr lang="en-US" b="1" dirty="0" smtClean="0"/>
              <a:t>     </a:t>
            </a:r>
            <a:r>
              <a:rPr lang="en-US" dirty="0" smtClean="0"/>
              <a:t>It is the terrible epidemic that broke out in Northern Italy between 1630 and 1631, decimating the population and raging with particular virulence in the city of Milan, then one of the most populous in the region: it is described in the final pages of the novel, in particular in chapters XXXI-XXXII of </a:t>
            </a:r>
            <a:r>
              <a:rPr lang="en-US" dirty="0" err="1" smtClean="0"/>
              <a:t>Promessi</a:t>
            </a:r>
            <a:r>
              <a:rPr lang="en-US" dirty="0" smtClean="0"/>
              <a:t> </a:t>
            </a:r>
            <a:r>
              <a:rPr lang="en-US" dirty="0" err="1" smtClean="0"/>
              <a:t>Sposi</a:t>
            </a:r>
            <a:r>
              <a:rPr lang="en-US" dirty="0" smtClean="0"/>
              <a:t> wrote by Alessandro Manzoni entirely occupied by a historical digression that reconstructs the spread of the disease and its dramatic consequences (the novelist's description has rightly remained famous and is still remembered as one of the highest moments of his literary work). </a:t>
            </a:r>
            <a:endParaRPr lang="it-IT" dirty="0"/>
          </a:p>
        </p:txBody>
      </p:sp>
      <p:pic>
        <p:nvPicPr>
          <p:cNvPr id="5" name="Immagine 4" descr="download (3).jpg"/>
          <p:cNvPicPr>
            <a:picLocks noChangeAspect="1"/>
          </p:cNvPicPr>
          <p:nvPr/>
        </p:nvPicPr>
        <p:blipFill>
          <a:blip r:embed="rId2" cstate="print"/>
          <a:stretch>
            <a:fillRect/>
          </a:stretch>
        </p:blipFill>
        <p:spPr>
          <a:xfrm>
            <a:off x="0" y="-1"/>
            <a:ext cx="3563888" cy="1989147"/>
          </a:xfrm>
          <a:prstGeom prst="rect">
            <a:avLst/>
          </a:prstGeom>
        </p:spPr>
      </p:pic>
      <p:pic>
        <p:nvPicPr>
          <p:cNvPr id="6" name="Immagine 5" descr="download (4).jpg"/>
          <p:cNvPicPr>
            <a:picLocks noChangeAspect="1"/>
          </p:cNvPicPr>
          <p:nvPr/>
        </p:nvPicPr>
        <p:blipFill>
          <a:blip r:embed="rId3" cstate="print"/>
          <a:stretch>
            <a:fillRect/>
          </a:stretch>
        </p:blipFill>
        <p:spPr>
          <a:xfrm>
            <a:off x="6948263" y="0"/>
            <a:ext cx="2195737" cy="2619375"/>
          </a:xfrm>
          <a:prstGeom prst="rect">
            <a:avLst/>
          </a:prstGeom>
        </p:spPr>
      </p:pic>
      <p:pic>
        <p:nvPicPr>
          <p:cNvPr id="7" name="Immagine 6" descr="download (5).jpg"/>
          <p:cNvPicPr>
            <a:picLocks noChangeAspect="1"/>
          </p:cNvPicPr>
          <p:nvPr/>
        </p:nvPicPr>
        <p:blipFill>
          <a:blip r:embed="rId4" cstate="print"/>
          <a:stretch>
            <a:fillRect/>
          </a:stretch>
        </p:blipFill>
        <p:spPr>
          <a:xfrm>
            <a:off x="3491880" y="0"/>
            <a:ext cx="3456384" cy="2057400"/>
          </a:xfrm>
          <a:prstGeom prst="rect">
            <a:avLst/>
          </a:prstGeom>
        </p:spPr>
      </p:pic>
      <p:pic>
        <p:nvPicPr>
          <p:cNvPr id="8" name="Immagine 7" descr="download (6).jpg"/>
          <p:cNvPicPr>
            <a:picLocks noChangeAspect="1"/>
          </p:cNvPicPr>
          <p:nvPr/>
        </p:nvPicPr>
        <p:blipFill>
          <a:blip r:embed="rId5" cstate="print"/>
          <a:stretch>
            <a:fillRect/>
          </a:stretch>
        </p:blipFill>
        <p:spPr>
          <a:xfrm>
            <a:off x="6372201" y="2780928"/>
            <a:ext cx="2771800" cy="2304256"/>
          </a:xfrm>
          <a:prstGeom prst="rect">
            <a:avLst/>
          </a:prstGeom>
        </p:spPr>
      </p:pic>
      <p:sp>
        <p:nvSpPr>
          <p:cNvPr id="9" name="Rettangolo 8"/>
          <p:cNvSpPr/>
          <p:nvPr/>
        </p:nvSpPr>
        <p:spPr>
          <a:xfrm>
            <a:off x="6588224" y="5229200"/>
            <a:ext cx="2422458" cy="369332"/>
          </a:xfrm>
          <a:prstGeom prst="rect">
            <a:avLst/>
          </a:prstGeom>
        </p:spPr>
        <p:txBody>
          <a:bodyPr wrap="none">
            <a:spAutoFit/>
          </a:bodyPr>
          <a:lstStyle/>
          <a:p>
            <a:r>
              <a:rPr lang="en-US" dirty="0" smtClean="0">
                <a:latin typeface="Harlow Solid Italic" pitchFamily="82" charset="0"/>
              </a:rPr>
              <a:t>that branch of Como lake</a:t>
            </a:r>
            <a:endParaRPr lang="it-IT" dirty="0">
              <a:latin typeface="Harlow Solid Italic" pitchFamily="8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9326314.jpg"/>
          <p:cNvPicPr>
            <a:picLocks noChangeAspect="1"/>
          </p:cNvPicPr>
          <p:nvPr/>
        </p:nvPicPr>
        <p:blipFill>
          <a:blip r:embed="rId2" cstate="print"/>
          <a:stretch>
            <a:fillRect/>
          </a:stretch>
        </p:blipFill>
        <p:spPr>
          <a:xfrm>
            <a:off x="-180528" y="-19727"/>
            <a:ext cx="9324528" cy="6877727"/>
          </a:xfrm>
          <a:prstGeom prst="rect">
            <a:avLst/>
          </a:prstGeom>
        </p:spPr>
      </p:pic>
      <p:sp>
        <p:nvSpPr>
          <p:cNvPr id="2" name="Rettangolo 1"/>
          <p:cNvSpPr/>
          <p:nvPr/>
        </p:nvSpPr>
        <p:spPr>
          <a:xfrm>
            <a:off x="539552" y="188640"/>
            <a:ext cx="7056784" cy="1200329"/>
          </a:xfrm>
          <a:prstGeom prst="rect">
            <a:avLst/>
          </a:prstGeom>
        </p:spPr>
        <p:txBody>
          <a:bodyPr wrap="square">
            <a:spAutoFit/>
          </a:bodyPr>
          <a:lstStyle/>
          <a:p>
            <a:r>
              <a:rPr lang="en-US" dirty="0" smtClean="0"/>
              <a:t>The contagion was brought to Lombardy by the descent of the German troops under the command of Albrecht von Wallenstein, who penetrated from the </a:t>
            </a:r>
            <a:r>
              <a:rPr lang="en-US" dirty="0" err="1" smtClean="0"/>
              <a:t>Valtellina</a:t>
            </a:r>
            <a:r>
              <a:rPr lang="en-US" dirty="0" smtClean="0"/>
              <a:t> directed to Mantua to lay siege to the city and in whose ranks the plague was endemic for a long time.</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116632"/>
            <a:ext cx="8229600" cy="1143000"/>
          </a:xfrm>
        </p:spPr>
        <p:txBody>
          <a:bodyPr>
            <a:normAutofit fontScale="90000"/>
          </a:bodyPr>
          <a:lstStyle/>
          <a:p>
            <a:r>
              <a:rPr lang="it-IT" dirty="0" smtClean="0"/>
              <a:t>LBH and life: </a:t>
            </a:r>
            <a:r>
              <a:rPr lang="it-IT" dirty="0" err="1" smtClean="0"/>
              <a:t>around</a:t>
            </a:r>
            <a:r>
              <a:rPr lang="it-IT" dirty="0" smtClean="0"/>
              <a:t> Sempione </a:t>
            </a:r>
            <a:r>
              <a:rPr lang="it-IT" dirty="0" err="1" smtClean="0"/>
              <a:t>park</a:t>
            </a:r>
            <a:r>
              <a:rPr lang="it-IT" dirty="0" smtClean="0"/>
              <a:t> </a:t>
            </a:r>
            <a:r>
              <a:rPr lang="it-IT" dirty="0" err="1" smtClean="0"/>
              <a:t>by</a:t>
            </a:r>
            <a:r>
              <a:rPr lang="it-IT" dirty="0" smtClean="0"/>
              <a:t> </a:t>
            </a:r>
            <a:r>
              <a:rPr lang="it-IT" dirty="0" err="1" smtClean="0"/>
              <a:t>learning</a:t>
            </a:r>
            <a:r>
              <a:rPr lang="it-IT" dirty="0" smtClean="0"/>
              <a:t> the </a:t>
            </a:r>
            <a:r>
              <a:rPr lang="it-IT" dirty="0" err="1" smtClean="0"/>
              <a:t>trees</a:t>
            </a:r>
            <a:r>
              <a:rPr lang="it-IT" dirty="0" smtClean="0"/>
              <a:t> </a:t>
            </a:r>
            <a:endParaRPr lang="it-IT" dirty="0"/>
          </a:p>
        </p:txBody>
      </p:sp>
      <p:sp>
        <p:nvSpPr>
          <p:cNvPr id="3" name="Segnaposto contenuto 2"/>
          <p:cNvSpPr>
            <a:spLocks noGrp="1"/>
          </p:cNvSpPr>
          <p:nvPr>
            <p:ph idx="1"/>
          </p:nvPr>
        </p:nvSpPr>
        <p:spPr/>
        <p:txBody>
          <a:bodyPr>
            <a:normAutofit/>
          </a:bodyPr>
          <a:lstStyle/>
          <a:p>
            <a:pPr>
              <a:buNone/>
            </a:pPr>
            <a:r>
              <a:rPr lang="it-IT" sz="1400" dirty="0" smtClean="0"/>
              <a:t>         https://www.comune.milano.it/documents/20126/2049613/Parco+Sempione-percorso+botanico-alberi.pdf/868e9bbe-1260-a5b2-2233-3054dd729d4d?t=1581336782984</a:t>
            </a:r>
            <a:endParaRPr lang="it-IT" sz="1400" dirty="0"/>
          </a:p>
        </p:txBody>
      </p:sp>
      <p:pic>
        <p:nvPicPr>
          <p:cNvPr id="4" name="Immagine 3" descr="ParcoSempioneMilano.jpg"/>
          <p:cNvPicPr>
            <a:picLocks noChangeAspect="1"/>
          </p:cNvPicPr>
          <p:nvPr/>
        </p:nvPicPr>
        <p:blipFill>
          <a:blip r:embed="rId2" cstate="print"/>
          <a:stretch>
            <a:fillRect/>
          </a:stretch>
        </p:blipFill>
        <p:spPr>
          <a:xfrm>
            <a:off x="899592" y="2204864"/>
            <a:ext cx="7200800" cy="3678431"/>
          </a:xfrm>
          <a:prstGeom prst="rect">
            <a:avLst/>
          </a:prstGeom>
        </p:spPr>
      </p:pic>
      <p:sp>
        <p:nvSpPr>
          <p:cNvPr id="5" name="CasellaDiTesto 4"/>
          <p:cNvSpPr txBox="1"/>
          <p:nvPr/>
        </p:nvSpPr>
        <p:spPr>
          <a:xfrm>
            <a:off x="1043608" y="6093296"/>
            <a:ext cx="7344816" cy="646331"/>
          </a:xfrm>
          <a:prstGeom prst="rect">
            <a:avLst/>
          </a:prstGeom>
          <a:noFill/>
        </p:spPr>
        <p:txBody>
          <a:bodyPr wrap="square" rtlCol="0">
            <a:spAutoFit/>
          </a:bodyPr>
          <a:lstStyle/>
          <a:p>
            <a:r>
              <a:rPr lang="it-IT" dirty="0" smtClean="0"/>
              <a:t>Milan </a:t>
            </a:r>
            <a:r>
              <a:rPr lang="it-IT" dirty="0" err="1" smtClean="0"/>
              <a:t>isn</a:t>
            </a:r>
            <a:r>
              <a:rPr lang="it-IT" dirty="0" smtClean="0"/>
              <a:t>’t </a:t>
            </a:r>
            <a:r>
              <a:rPr lang="it-IT" dirty="0" err="1" smtClean="0"/>
              <a:t>only</a:t>
            </a:r>
            <a:r>
              <a:rPr lang="it-IT" dirty="0" smtClean="0"/>
              <a:t> a concentrate of the </a:t>
            </a:r>
            <a:r>
              <a:rPr lang="it-IT" dirty="0" err="1" smtClean="0"/>
              <a:t>houses</a:t>
            </a:r>
            <a:r>
              <a:rPr lang="it-IT" dirty="0" smtClean="0"/>
              <a:t> </a:t>
            </a:r>
            <a:r>
              <a:rPr lang="it-IT" dirty="0" err="1" smtClean="0"/>
              <a:t>but</a:t>
            </a:r>
            <a:r>
              <a:rPr lang="it-IT" dirty="0" smtClean="0"/>
              <a:t> </a:t>
            </a:r>
            <a:r>
              <a:rPr lang="it-IT" dirty="0" err="1" smtClean="0"/>
              <a:t>there</a:t>
            </a:r>
            <a:r>
              <a:rPr lang="it-IT" dirty="0" smtClean="0"/>
              <a:t>’ s the </a:t>
            </a:r>
            <a:r>
              <a:rPr lang="it-IT" dirty="0" err="1" smtClean="0"/>
              <a:t>possibility</a:t>
            </a:r>
            <a:r>
              <a:rPr lang="it-IT" dirty="0" smtClean="0"/>
              <a:t> </a:t>
            </a:r>
            <a:r>
              <a:rPr lang="it-IT" dirty="0" err="1" smtClean="0"/>
              <a:t>to</a:t>
            </a:r>
            <a:r>
              <a:rPr lang="it-IT" dirty="0" smtClean="0"/>
              <a:t> </a:t>
            </a:r>
            <a:r>
              <a:rPr lang="it-IT" dirty="0" err="1" smtClean="0"/>
              <a:t>learn</a:t>
            </a:r>
            <a:r>
              <a:rPr lang="it-IT" dirty="0" smtClean="0"/>
              <a:t> </a:t>
            </a:r>
            <a:r>
              <a:rPr lang="it-IT" dirty="0" err="1" smtClean="0"/>
              <a:t>botanic</a:t>
            </a:r>
            <a:r>
              <a:rPr lang="it-IT" dirty="0" smtClean="0"/>
              <a:t> </a:t>
            </a:r>
            <a:r>
              <a:rPr lang="it-IT" dirty="0" err="1" smtClean="0"/>
              <a:t>sistematic</a:t>
            </a:r>
            <a:r>
              <a:rPr lang="it-IT" dirty="0" smtClean="0"/>
              <a:t> </a:t>
            </a:r>
            <a:r>
              <a:rPr lang="it-IT" dirty="0" err="1" smtClean="0"/>
              <a:t>travelling</a:t>
            </a:r>
            <a:r>
              <a:rPr lang="it-IT" dirty="0" smtClean="0"/>
              <a:t> </a:t>
            </a:r>
            <a:r>
              <a:rPr lang="it-IT" dirty="0" err="1" smtClean="0"/>
              <a:t>around</a:t>
            </a:r>
            <a:r>
              <a:rPr lang="it-IT" dirty="0" smtClean="0"/>
              <a:t> the </a:t>
            </a:r>
            <a:r>
              <a:rPr lang="it-IT" dirty="0" err="1" smtClean="0"/>
              <a:t>artistic</a:t>
            </a:r>
            <a:r>
              <a:rPr lang="it-IT" dirty="0" smtClean="0"/>
              <a:t> </a:t>
            </a:r>
            <a:r>
              <a:rPr lang="it-IT" dirty="0" err="1" smtClean="0"/>
              <a:t>monuments</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Segnaposto contenuto 7" descr="aa77da59ca7e5138f2cb39ca554e332d.jpg"/>
          <p:cNvPicPr>
            <a:picLocks noGrp="1" noChangeAspect="1"/>
          </p:cNvPicPr>
          <p:nvPr>
            <p:ph idx="1"/>
          </p:nvPr>
        </p:nvPicPr>
        <p:blipFill>
          <a:blip r:embed="rId2" cstate="print"/>
          <a:stretch>
            <a:fillRect/>
          </a:stretch>
        </p:blipFill>
        <p:spPr>
          <a:xfrm>
            <a:off x="186469" y="620688"/>
            <a:ext cx="8273963" cy="5904655"/>
          </a:xfrm>
        </p:spPr>
      </p:pic>
      <p:sp>
        <p:nvSpPr>
          <p:cNvPr id="9" name="CasellaDiTesto 8"/>
          <p:cNvSpPr txBox="1"/>
          <p:nvPr/>
        </p:nvSpPr>
        <p:spPr>
          <a:xfrm>
            <a:off x="1547664" y="0"/>
            <a:ext cx="6048672" cy="523220"/>
          </a:xfrm>
          <a:prstGeom prst="rect">
            <a:avLst/>
          </a:prstGeom>
          <a:noFill/>
        </p:spPr>
        <p:txBody>
          <a:bodyPr wrap="square" rtlCol="0">
            <a:spAutoFit/>
          </a:bodyPr>
          <a:lstStyle/>
          <a:p>
            <a:r>
              <a:rPr lang="it-IT" sz="2800" dirty="0" err="1" smtClean="0">
                <a:solidFill>
                  <a:srgbClr val="FF0000"/>
                </a:solidFill>
              </a:rPr>
              <a:t>Biology</a:t>
            </a:r>
            <a:r>
              <a:rPr lang="it-IT" sz="2800" dirty="0" smtClean="0">
                <a:solidFill>
                  <a:srgbClr val="FF0000"/>
                </a:solidFill>
              </a:rPr>
              <a:t> and society: </a:t>
            </a:r>
            <a:r>
              <a:rPr lang="it-IT" sz="2800" dirty="0" err="1" smtClean="0">
                <a:solidFill>
                  <a:srgbClr val="FF0000"/>
                </a:solidFill>
              </a:rPr>
              <a:t>past</a:t>
            </a:r>
            <a:r>
              <a:rPr lang="it-IT" sz="2800" dirty="0" smtClean="0">
                <a:solidFill>
                  <a:srgbClr val="FF0000"/>
                </a:solidFill>
              </a:rPr>
              <a:t> and future </a:t>
            </a:r>
            <a:endParaRPr lang="it-IT" sz="2800" dirty="0">
              <a:solidFill>
                <a:srgbClr val="FF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stockphoto-1213197693-1024x1024 (1).jpg"/>
          <p:cNvPicPr>
            <a:picLocks noChangeAspect="1"/>
          </p:cNvPicPr>
          <p:nvPr/>
        </p:nvPicPr>
        <p:blipFill>
          <a:blip r:embed="rId2" cstate="print"/>
          <a:stretch>
            <a:fillRect/>
          </a:stretch>
        </p:blipFill>
        <p:spPr>
          <a:xfrm>
            <a:off x="309126" y="764704"/>
            <a:ext cx="8007290" cy="5616624"/>
          </a:xfrm>
          <a:prstGeom prst="rect">
            <a:avLst/>
          </a:prstGeom>
        </p:spPr>
      </p:pic>
      <p:sp>
        <p:nvSpPr>
          <p:cNvPr id="7" name="CasellaDiTesto 6"/>
          <p:cNvSpPr txBox="1"/>
          <p:nvPr/>
        </p:nvSpPr>
        <p:spPr>
          <a:xfrm>
            <a:off x="1763688" y="260648"/>
            <a:ext cx="4680520" cy="523220"/>
          </a:xfrm>
          <a:prstGeom prst="rect">
            <a:avLst/>
          </a:prstGeom>
          <a:noFill/>
        </p:spPr>
        <p:txBody>
          <a:bodyPr wrap="square" rtlCol="0">
            <a:spAutoFit/>
          </a:bodyPr>
          <a:lstStyle/>
          <a:p>
            <a:r>
              <a:rPr lang="it-IT" sz="2800" dirty="0" err="1" smtClean="0">
                <a:solidFill>
                  <a:srgbClr val="FF0000"/>
                </a:solidFill>
              </a:rPr>
              <a:t>Biology</a:t>
            </a:r>
            <a:r>
              <a:rPr lang="it-IT" sz="2800" dirty="0" smtClean="0">
                <a:solidFill>
                  <a:srgbClr val="FF0000"/>
                </a:solidFill>
              </a:rPr>
              <a:t> and society: </a:t>
            </a:r>
            <a:r>
              <a:rPr lang="it-IT" sz="2800" dirty="0" err="1" smtClean="0">
                <a:solidFill>
                  <a:srgbClr val="FF0000"/>
                </a:solidFill>
              </a:rPr>
              <a:t>present</a:t>
            </a:r>
            <a:r>
              <a:rPr lang="it-IT" sz="2800" dirty="0" smtClean="0">
                <a:solidFill>
                  <a:srgbClr val="FF0000"/>
                </a:solidFill>
              </a:rPr>
              <a:t> </a:t>
            </a:r>
            <a:endParaRPr lang="it-IT" sz="2800"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259632" y="2060848"/>
            <a:ext cx="7272808" cy="1015663"/>
          </a:xfrm>
          <a:prstGeom prst="rect">
            <a:avLst/>
          </a:prstGeom>
          <a:noFill/>
        </p:spPr>
        <p:txBody>
          <a:bodyPr wrap="square" rtlCol="0">
            <a:spAutoFit/>
          </a:bodyPr>
          <a:lstStyle/>
          <a:p>
            <a:r>
              <a:rPr lang="it-IT" sz="6000" i="1" dirty="0" err="1" smtClean="0">
                <a:latin typeface="Bell MT" pitchFamily="18" charset="0"/>
              </a:rPr>
              <a:t>Thanks</a:t>
            </a:r>
            <a:r>
              <a:rPr lang="it-IT" sz="6000" i="1" dirty="0" smtClean="0">
                <a:latin typeface="Bell MT" pitchFamily="18" charset="0"/>
              </a:rPr>
              <a:t> or the </a:t>
            </a:r>
            <a:r>
              <a:rPr lang="it-IT" sz="6000" i="1" dirty="0" err="1" smtClean="0">
                <a:latin typeface="Bell MT" pitchFamily="18" charset="0"/>
              </a:rPr>
              <a:t>attention</a:t>
            </a:r>
            <a:r>
              <a:rPr lang="it-IT" sz="6000" i="1" dirty="0" smtClean="0">
                <a:latin typeface="Bell MT" pitchFamily="18" charset="0"/>
              </a:rPr>
              <a:t> </a:t>
            </a:r>
            <a:endParaRPr lang="it-IT" sz="6000" i="1" dirty="0">
              <a:latin typeface="Bell MT" pitchFamily="18" charset="0"/>
            </a:endParaRPr>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570</TotalTime>
  <Words>808</Words>
  <Application>Microsoft Office PowerPoint</Application>
  <PresentationFormat>Presentazione su schermo (4:3)</PresentationFormat>
  <Paragraphs>33</Paragraphs>
  <Slides>15</Slides>
  <Notes>0</Notes>
  <HiddenSlides>0</HiddenSlides>
  <MMClips>0</MMClips>
  <ScaleCrop>false</ScaleCrop>
  <HeadingPairs>
    <vt:vector size="4" baseType="variant">
      <vt:variant>
        <vt:lpstr>Tema</vt:lpstr>
      </vt:variant>
      <vt:variant>
        <vt:i4>1</vt:i4>
      </vt:variant>
      <vt:variant>
        <vt:lpstr>Titoli diapositive</vt:lpstr>
      </vt:variant>
      <vt:variant>
        <vt:i4>15</vt:i4>
      </vt:variant>
    </vt:vector>
  </HeadingPairs>
  <TitlesOfParts>
    <vt:vector size="16" baseType="lpstr">
      <vt:lpstr>Tema di Office</vt:lpstr>
      <vt:lpstr>Big History e Life</vt:lpstr>
      <vt:lpstr>Diapositiva 2</vt:lpstr>
      <vt:lpstr>From Solar System and LIFE</vt:lpstr>
      <vt:lpstr>Diapositiva 4</vt:lpstr>
      <vt:lpstr>Complexity life’s f</vt:lpstr>
      <vt:lpstr>Diapositiva 6</vt:lpstr>
      <vt:lpstr>Diapositiva 7</vt:lpstr>
      <vt:lpstr>Life, myths and locaL BIG History </vt:lpstr>
      <vt:lpstr>…. local big history narration </vt:lpstr>
      <vt:lpstr>Diapositiva 10</vt:lpstr>
      <vt:lpstr>Diapositiva 11</vt:lpstr>
      <vt:lpstr>LBH and life: around Sempione park by learning the trees </vt:lpstr>
      <vt:lpstr>Diapositiva 13</vt:lpstr>
      <vt:lpstr>Diapositiva 14</vt:lpstr>
      <vt:lpstr>Diapositiva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History Il ruolo del Consiglio di classe</dc:title>
  <dc:creator>Marina</dc:creator>
  <cp:lastModifiedBy>Marina</cp:lastModifiedBy>
  <cp:revision>18</cp:revision>
  <dcterms:created xsi:type="dcterms:W3CDTF">2015-04-19T10:10:05Z</dcterms:created>
  <dcterms:modified xsi:type="dcterms:W3CDTF">2020-11-05T15:34:24Z</dcterms:modified>
</cp:coreProperties>
</file>